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x="18288000" cy="10287000"/>
  <p:notesSz cx="6858000" cy="9144000"/>
  <p:embeddedFontLst>
    <p:embeddedFont>
      <p:font typeface="Montserrat Ultra-Bold" charset="1" panose="00000900000000000000"/>
      <p:regular r:id="rId61"/>
    </p:embeddedFont>
    <p:embeddedFont>
      <p:font typeface="Montserrat" charset="1" panose="00000500000000000000"/>
      <p:regular r:id="rId62"/>
    </p:embeddedFont>
    <p:embeddedFont>
      <p:font typeface="Montserrat Classic Bold" charset="1" panose="00000800000000000000"/>
      <p:regular r:id="rId63"/>
    </p:embeddedFont>
    <p:embeddedFont>
      <p:font typeface="Montserrat Bold" charset="1" panose="00000800000000000000"/>
      <p:regular r:id="rId64"/>
    </p:embeddedFont>
    <p:embeddedFont>
      <p:font typeface="Montserrat Bold Italics" charset="1" panose="00000800000000000000"/>
      <p:regular r:id="rId65"/>
    </p:embeddedFont>
    <p:embeddedFont>
      <p:font typeface="Noto Serif Display" charset="1" panose="02020502080505020204"/>
      <p:regular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6.png" Type="http://schemas.openxmlformats.org/officeDocument/2006/relationships/image"/><Relationship Id="rId7" Target="../media/image47.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9.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50.png" Type="http://schemas.openxmlformats.org/officeDocument/2006/relationships/image"/><Relationship Id="rId7" Target="../media/image51.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52.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53.png" Type="http://schemas.openxmlformats.org/officeDocument/2006/relationships/image"/><Relationship Id="rId7" Target="../media/image54.png" Type="http://schemas.openxmlformats.org/officeDocument/2006/relationships/image"/><Relationship Id="rId8" Target="../media/image55.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56.png" Type="http://schemas.openxmlformats.org/officeDocument/2006/relationships/image"/><Relationship Id="rId7" Target="../media/image57.png" Type="http://schemas.openxmlformats.org/officeDocument/2006/relationships/image"/><Relationship Id="rId8" Target="../media/image58.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61.png" Type="http://schemas.openxmlformats.org/officeDocument/2006/relationships/image"/><Relationship Id="rId7" Target="../media/image62.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63.png" Type="http://schemas.openxmlformats.org/officeDocument/2006/relationships/image"/><Relationship Id="rId7" Target="../media/image64.png" Type="http://schemas.openxmlformats.org/officeDocument/2006/relationships/image"/><Relationship Id="rId8" Target="../media/image65.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66.png" Type="http://schemas.openxmlformats.org/officeDocument/2006/relationships/image"/><Relationship Id="rId7" Target="../media/image67.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63.png" Type="http://schemas.openxmlformats.org/officeDocument/2006/relationships/image"/><Relationship Id="rId7" Target="../media/image68.png" Type="http://schemas.openxmlformats.org/officeDocument/2006/relationships/image"/><Relationship Id="rId8" Target="../media/image6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70.png" Type="http://schemas.openxmlformats.org/officeDocument/2006/relationships/image"/><Relationship Id="rId7" Target="../media/image71.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72.png" Type="http://schemas.openxmlformats.org/officeDocument/2006/relationships/image"/><Relationship Id="rId7" Target="../media/image73.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74.png" Type="http://schemas.openxmlformats.org/officeDocument/2006/relationships/image"/><Relationship Id="rId7" Target="../media/image75.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76.png" Type="http://schemas.openxmlformats.org/officeDocument/2006/relationships/image"/><Relationship Id="rId7" Target="../media/image77.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78.png" Type="http://schemas.openxmlformats.org/officeDocument/2006/relationships/image"/><Relationship Id="rId7" Target="../media/image79.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0.png" Type="http://schemas.openxmlformats.org/officeDocument/2006/relationships/image"/><Relationship Id="rId7" Target="../media/image8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1932323" y="4817929"/>
            <a:ext cx="6355677" cy="5469071"/>
            <a:chOff x="0" y="0"/>
            <a:chExt cx="1673923" cy="1440414"/>
          </a:xfrm>
        </p:grpSpPr>
        <p:sp>
          <p:nvSpPr>
            <p:cNvPr name="Freeform 3" id="3"/>
            <p:cNvSpPr/>
            <p:nvPr/>
          </p:nvSpPr>
          <p:spPr>
            <a:xfrm flipH="false" flipV="false" rot="0">
              <a:off x="0" y="0"/>
              <a:ext cx="1673923" cy="1440414"/>
            </a:xfrm>
            <a:custGeom>
              <a:avLst/>
              <a:gdLst/>
              <a:ahLst/>
              <a:cxnLst/>
              <a:rect r="r" b="b" t="t" l="l"/>
              <a:pathLst>
                <a:path h="1440414" w="1673923">
                  <a:moveTo>
                    <a:pt x="0" y="0"/>
                  </a:moveTo>
                  <a:lnTo>
                    <a:pt x="1673923" y="0"/>
                  </a:lnTo>
                  <a:lnTo>
                    <a:pt x="1673923" y="1440414"/>
                  </a:lnTo>
                  <a:lnTo>
                    <a:pt x="0" y="1440414"/>
                  </a:lnTo>
                  <a:close/>
                </a:path>
              </a:pathLst>
            </a:custGeom>
            <a:solidFill>
              <a:srgbClr val="216C53"/>
            </a:solidFill>
          </p:spPr>
        </p:sp>
        <p:sp>
          <p:nvSpPr>
            <p:cNvPr name="TextBox 4" id="4"/>
            <p:cNvSpPr txBox="true"/>
            <p:nvPr/>
          </p:nvSpPr>
          <p:spPr>
            <a:xfrm>
              <a:off x="0" y="-66675"/>
              <a:ext cx="1673923" cy="1507089"/>
            </a:xfrm>
            <a:prstGeom prst="rect">
              <a:avLst/>
            </a:prstGeom>
          </p:spPr>
          <p:txBody>
            <a:bodyPr anchor="ctr" rtlCol="false" tIns="50800" lIns="50800" bIns="50800" rIns="50800"/>
            <a:lstStyle/>
            <a:p>
              <a:pPr algn="ctr">
                <a:lnSpc>
                  <a:spcPts val="3175"/>
                </a:lnSpc>
              </a:pPr>
            </a:p>
          </p:txBody>
        </p:sp>
      </p:grpSp>
      <p:grpSp>
        <p:nvGrpSpPr>
          <p:cNvPr name="Group 5" id="5"/>
          <p:cNvGrpSpPr/>
          <p:nvPr/>
        </p:nvGrpSpPr>
        <p:grpSpPr>
          <a:xfrm rot="0">
            <a:off x="11335096" y="1298212"/>
            <a:ext cx="6952904" cy="7960088"/>
            <a:chOff x="0" y="0"/>
            <a:chExt cx="9270538" cy="10613451"/>
          </a:xfrm>
        </p:grpSpPr>
        <p:pic>
          <p:nvPicPr>
            <p:cNvPr name="Picture 6" id="6"/>
            <p:cNvPicPr>
              <a:picLocks noChangeAspect="true"/>
            </p:cNvPicPr>
            <p:nvPr/>
          </p:nvPicPr>
          <p:blipFill>
            <a:blip r:embed="rId2"/>
            <a:srcRect l="0" t="6677" r="55489" b="2798"/>
            <a:stretch>
              <a:fillRect/>
            </a:stretch>
          </p:blipFill>
          <p:spPr>
            <a:xfrm flipH="true" flipV="false">
              <a:off x="0" y="0"/>
              <a:ext cx="9270538" cy="10613451"/>
            </a:xfrm>
            <a:prstGeom prst="rect">
              <a:avLst/>
            </a:prstGeom>
          </p:spPr>
        </p:pic>
      </p:grpSp>
      <p:sp>
        <p:nvSpPr>
          <p:cNvPr name="AutoShape 7" id="7"/>
          <p:cNvSpPr/>
          <p:nvPr/>
        </p:nvSpPr>
        <p:spPr>
          <a:xfrm rot="0">
            <a:off x="1498218" y="9038757"/>
            <a:ext cx="4328849" cy="0"/>
          </a:xfrm>
          <a:prstGeom prst="line">
            <a:avLst/>
          </a:prstGeom>
          <a:ln cap="flat" w="19050">
            <a:solidFill>
              <a:srgbClr val="33866A"/>
            </a:solidFill>
            <a:prstDash val="solid"/>
            <a:headEnd type="none" len="sm" w="sm"/>
            <a:tailEnd type="none" len="sm" w="sm"/>
          </a:ln>
        </p:spPr>
      </p:sp>
      <p:sp>
        <p:nvSpPr>
          <p:cNvPr name="Freeform 8" id="8"/>
          <p:cNvSpPr/>
          <p:nvPr/>
        </p:nvSpPr>
        <p:spPr>
          <a:xfrm flipH="false" flipV="false" rot="-5400000">
            <a:off x="0" y="9048282"/>
            <a:ext cx="1238718" cy="1238718"/>
          </a:xfrm>
          <a:custGeom>
            <a:avLst/>
            <a:gdLst/>
            <a:ahLst/>
            <a:cxnLst/>
            <a:rect r="r" b="b" t="t" l="l"/>
            <a:pathLst>
              <a:path h="1238718" w="1238718">
                <a:moveTo>
                  <a:pt x="0" y="0"/>
                </a:moveTo>
                <a:lnTo>
                  <a:pt x="1238718" y="0"/>
                </a:lnTo>
                <a:lnTo>
                  <a:pt x="1238718" y="1238718"/>
                </a:lnTo>
                <a:lnTo>
                  <a:pt x="0" y="12387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true" flipV="true" rot="-5400000">
            <a:off x="17049282" y="0"/>
            <a:ext cx="1238718" cy="1238718"/>
          </a:xfrm>
          <a:custGeom>
            <a:avLst/>
            <a:gdLst/>
            <a:ahLst/>
            <a:cxnLst/>
            <a:rect r="r" b="b" t="t" l="l"/>
            <a:pathLst>
              <a:path h="1238718" w="1238718">
                <a:moveTo>
                  <a:pt x="1238718" y="1238718"/>
                </a:moveTo>
                <a:lnTo>
                  <a:pt x="0" y="1238718"/>
                </a:lnTo>
                <a:lnTo>
                  <a:pt x="0" y="0"/>
                </a:lnTo>
                <a:lnTo>
                  <a:pt x="1238718" y="0"/>
                </a:lnTo>
                <a:lnTo>
                  <a:pt x="1238718" y="1238718"/>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226509" y="226509"/>
            <a:ext cx="1012209" cy="101220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6C53"/>
            </a:solidFill>
          </p:spPr>
        </p:sp>
        <p:sp>
          <p:nvSpPr>
            <p:cNvPr name="TextBox 12" id="12"/>
            <p:cNvSpPr txBox="true"/>
            <p:nvPr/>
          </p:nvSpPr>
          <p:spPr>
            <a:xfrm>
              <a:off x="76200" y="9525"/>
              <a:ext cx="660400" cy="727075"/>
            </a:xfrm>
            <a:prstGeom prst="rect">
              <a:avLst/>
            </a:prstGeom>
          </p:spPr>
          <p:txBody>
            <a:bodyPr anchor="ctr" rtlCol="false" tIns="50800" lIns="50800" bIns="50800" rIns="50800"/>
            <a:lstStyle/>
            <a:p>
              <a:pPr algn="ctr">
                <a:lnSpc>
                  <a:spcPts val="3175"/>
                </a:lnSpc>
              </a:pPr>
            </a:p>
          </p:txBody>
        </p:sp>
      </p:grpSp>
      <p:sp>
        <p:nvSpPr>
          <p:cNvPr name="Freeform 13" id="13"/>
          <p:cNvSpPr/>
          <p:nvPr/>
        </p:nvSpPr>
        <p:spPr>
          <a:xfrm flipH="false" flipV="false" rot="5400000">
            <a:off x="505542" y="471034"/>
            <a:ext cx="523158" cy="523158"/>
          </a:xfrm>
          <a:custGeom>
            <a:avLst/>
            <a:gdLst/>
            <a:ahLst/>
            <a:cxnLst/>
            <a:rect r="r" b="b" t="t" l="l"/>
            <a:pathLst>
              <a:path h="523158" w="523158">
                <a:moveTo>
                  <a:pt x="0" y="0"/>
                </a:moveTo>
                <a:lnTo>
                  <a:pt x="523158" y="0"/>
                </a:lnTo>
                <a:lnTo>
                  <a:pt x="523158" y="523159"/>
                </a:lnTo>
                <a:lnTo>
                  <a:pt x="0" y="5231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226509" y="2091635"/>
            <a:ext cx="11144560" cy="4080749"/>
          </a:xfrm>
          <a:prstGeom prst="rect">
            <a:avLst/>
          </a:prstGeom>
        </p:spPr>
        <p:txBody>
          <a:bodyPr anchor="t" rtlCol="false" tIns="0" lIns="0" bIns="0" rIns="0">
            <a:spAutoFit/>
          </a:bodyPr>
          <a:lstStyle/>
          <a:p>
            <a:pPr algn="l">
              <a:lnSpc>
                <a:spcPts val="10742"/>
              </a:lnSpc>
            </a:pPr>
            <a:r>
              <a:rPr lang="en-US" sz="9340" spc="457">
                <a:solidFill>
                  <a:srgbClr val="216C53"/>
                </a:solidFill>
                <a:latin typeface="Montserrat Ultra-Bold"/>
              </a:rPr>
              <a:t>THIẾT KẾ CƠ SỞ DỮ LIỆU QUẢN LÝ NHÂN SỰ</a:t>
            </a:r>
          </a:p>
        </p:txBody>
      </p:sp>
      <p:sp>
        <p:nvSpPr>
          <p:cNvPr name="TextBox 15" id="15"/>
          <p:cNvSpPr txBox="true"/>
          <p:nvPr/>
        </p:nvSpPr>
        <p:spPr>
          <a:xfrm rot="0">
            <a:off x="226509" y="6905810"/>
            <a:ext cx="7385558" cy="1800738"/>
          </a:xfrm>
          <a:prstGeom prst="rect">
            <a:avLst/>
          </a:prstGeom>
        </p:spPr>
        <p:txBody>
          <a:bodyPr anchor="t" rtlCol="false" tIns="0" lIns="0" bIns="0" rIns="0">
            <a:spAutoFit/>
          </a:bodyPr>
          <a:lstStyle/>
          <a:p>
            <a:pPr algn="l">
              <a:lnSpc>
                <a:spcPts val="3652"/>
              </a:lnSpc>
            </a:pPr>
            <a:r>
              <a:rPr lang="en-US" sz="2297">
                <a:solidFill>
                  <a:srgbClr val="216C53"/>
                </a:solidFill>
                <a:latin typeface="Montserrat"/>
              </a:rPr>
              <a:t>Thành viên: - Nguyễn Thị Nhung 20225754</a:t>
            </a:r>
          </a:p>
          <a:p>
            <a:pPr algn="l">
              <a:lnSpc>
                <a:spcPts val="3652"/>
              </a:lnSpc>
            </a:pPr>
            <a:r>
              <a:rPr lang="en-US" sz="2297">
                <a:solidFill>
                  <a:srgbClr val="216C53"/>
                </a:solidFill>
                <a:latin typeface="Montserrat"/>
              </a:rPr>
              <a:t>                       - Nguyễn Thị Huyền Trang 20225674</a:t>
            </a:r>
          </a:p>
          <a:p>
            <a:pPr algn="l">
              <a:lnSpc>
                <a:spcPts val="3652"/>
              </a:lnSpc>
            </a:pPr>
            <a:r>
              <a:rPr lang="en-US" sz="2297">
                <a:solidFill>
                  <a:srgbClr val="216C53"/>
                </a:solidFill>
                <a:latin typeface="Montserrat"/>
              </a:rPr>
              <a:t>                       - Bùi Thị Xuân 20225957</a:t>
            </a:r>
          </a:p>
          <a:p>
            <a:pPr algn="l">
              <a:lnSpc>
                <a:spcPts val="3652"/>
              </a:lnSpc>
            </a:pPr>
            <a:r>
              <a:rPr lang="en-US" sz="2297">
                <a:solidFill>
                  <a:srgbClr val="216C53"/>
                </a:solidFill>
                <a:latin typeface="Montserrat"/>
              </a:rPr>
              <a:t>. </a:t>
            </a:r>
          </a:p>
        </p:txBody>
      </p:sp>
      <p:sp>
        <p:nvSpPr>
          <p:cNvPr name="TextBox 16" id="16"/>
          <p:cNvSpPr txBox="true"/>
          <p:nvPr/>
        </p:nvSpPr>
        <p:spPr>
          <a:xfrm rot="0">
            <a:off x="1324443" y="131259"/>
            <a:ext cx="6031758" cy="796381"/>
          </a:xfrm>
          <a:prstGeom prst="rect">
            <a:avLst/>
          </a:prstGeom>
        </p:spPr>
        <p:txBody>
          <a:bodyPr anchor="t" rtlCol="false" tIns="0" lIns="0" bIns="0" rIns="0">
            <a:spAutoFit/>
          </a:bodyPr>
          <a:lstStyle/>
          <a:p>
            <a:pPr algn="l">
              <a:lnSpc>
                <a:spcPts val="6505"/>
              </a:lnSpc>
              <a:spcBef>
                <a:spcPct val="0"/>
              </a:spcBef>
            </a:pPr>
            <a:r>
              <a:rPr lang="en-US" sz="4646" spc="227">
                <a:solidFill>
                  <a:srgbClr val="216C53"/>
                </a:solidFill>
                <a:latin typeface="Montserrat Ultra-Bold"/>
              </a:rPr>
              <a:t>CƠ SỞ DỮ LIỆU</a:t>
            </a:r>
          </a:p>
        </p:txBody>
      </p:sp>
      <p:sp>
        <p:nvSpPr>
          <p:cNvPr name="TextBox 17" id="17"/>
          <p:cNvSpPr txBox="true"/>
          <p:nvPr/>
        </p:nvSpPr>
        <p:spPr>
          <a:xfrm rot="0">
            <a:off x="1324443" y="860965"/>
            <a:ext cx="5684208" cy="601063"/>
          </a:xfrm>
          <a:prstGeom prst="rect">
            <a:avLst/>
          </a:prstGeom>
        </p:spPr>
        <p:txBody>
          <a:bodyPr anchor="t" rtlCol="false" tIns="0" lIns="0" bIns="0" rIns="0">
            <a:spAutoFit/>
          </a:bodyPr>
          <a:lstStyle/>
          <a:p>
            <a:pPr algn="l">
              <a:lnSpc>
                <a:spcPts val="4960"/>
              </a:lnSpc>
              <a:spcBef>
                <a:spcPct val="0"/>
              </a:spcBef>
            </a:pPr>
            <a:r>
              <a:rPr lang="en-US" sz="3543" spc="173">
                <a:solidFill>
                  <a:srgbClr val="216C53"/>
                </a:solidFill>
                <a:latin typeface="Montserrat"/>
              </a:rPr>
              <a:t>IT 3290</a:t>
            </a:r>
          </a:p>
        </p:txBody>
      </p:sp>
      <p:sp>
        <p:nvSpPr>
          <p:cNvPr name="AutoShape 18" id="18"/>
          <p:cNvSpPr/>
          <p:nvPr/>
        </p:nvSpPr>
        <p:spPr>
          <a:xfrm>
            <a:off x="226509" y="6172385"/>
            <a:ext cx="9927858" cy="0"/>
          </a:xfrm>
          <a:prstGeom prst="line">
            <a:avLst/>
          </a:prstGeom>
          <a:ln cap="flat" w="19050">
            <a:solidFill>
              <a:srgbClr val="33866A"/>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7" id="7"/>
          <p:cNvGraphicFramePr>
            <a:graphicFrameLocks noGrp="true"/>
          </p:cNvGraphicFramePr>
          <p:nvPr/>
        </p:nvGraphicFramePr>
        <p:xfrm>
          <a:off x="1893992" y="2047883"/>
          <a:ext cx="13547671" cy="5769472"/>
        </p:xfrm>
        <a:graphic>
          <a:graphicData uri="http://schemas.openxmlformats.org/drawingml/2006/table">
            <a:tbl>
              <a:tblPr/>
              <a:tblGrid>
                <a:gridCol w="3621157"/>
                <a:gridCol w="2985839"/>
                <a:gridCol w="1611242"/>
                <a:gridCol w="1529647"/>
                <a:gridCol w="2227746"/>
                <a:gridCol w="1572039"/>
              </a:tblGrid>
              <a:tr h="1063003">
                <a:tc>
                  <a:txBody>
                    <a:bodyPr anchor="t" rtlCol="false"/>
                    <a:lstStyle/>
                    <a:p>
                      <a:pPr algn="ctr">
                        <a:lnSpc>
                          <a:spcPts val="2796"/>
                        </a:lnSpc>
                        <a:defRPr/>
                      </a:pPr>
                      <a:r>
                        <a:rPr lang="en-US" sz="1997">
                          <a:solidFill>
                            <a:srgbClr val="000000"/>
                          </a:solidFill>
                          <a:latin typeface="Montserrat Bold"/>
                        </a:rPr>
                        <a:t>FIELD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TYPE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KEY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DEFAULT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EXTRA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63003">
                <a:tc>
                  <a:txBody>
                    <a:bodyPr anchor="t" rtlCol="false"/>
                    <a:lstStyle/>
                    <a:p>
                      <a:pPr algn="ctr">
                        <a:lnSpc>
                          <a:spcPts val="2796"/>
                        </a:lnSpc>
                        <a:defRPr/>
                      </a:pPr>
                      <a:r>
                        <a:rPr lang="en-US" sz="1997">
                          <a:solidFill>
                            <a:srgbClr val="000000"/>
                          </a:solidFill>
                          <a:latin typeface="Montserrat"/>
                        </a:rPr>
                        <a:t>DEPT_ID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char(4)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PRI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17461">
                <a:tc>
                  <a:txBody>
                    <a:bodyPr anchor="t" rtlCol="false"/>
                    <a:lstStyle/>
                    <a:p>
                      <a:pPr algn="ctr">
                        <a:lnSpc>
                          <a:spcPts val="2796"/>
                        </a:lnSpc>
                        <a:defRPr/>
                      </a:pPr>
                      <a:r>
                        <a:rPr lang="en-US" sz="1997">
                          <a:solidFill>
                            <a:srgbClr val="000000"/>
                          </a:solidFill>
                          <a:latin typeface="Montserrat"/>
                        </a:rPr>
                        <a:t>DEPT_NAME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varchar(30)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63003">
                <a:tc>
                  <a:txBody>
                    <a:bodyPr anchor="t" rtlCol="false"/>
                    <a:lstStyle/>
                    <a:p>
                      <a:pPr algn="ctr">
                        <a:lnSpc>
                          <a:spcPts val="2796"/>
                        </a:lnSpc>
                        <a:defRPr/>
                      </a:pPr>
                      <a:r>
                        <a:rPr lang="en-US" sz="1997">
                          <a:solidFill>
                            <a:srgbClr val="000000"/>
                          </a:solidFill>
                          <a:latin typeface="Montserrat"/>
                        </a:rPr>
                        <a:t>DEPT_ADDRESS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varchar(20)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YES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63003">
                <a:tc>
                  <a:txBody>
                    <a:bodyPr anchor="t" rtlCol="false"/>
                    <a:lstStyle/>
                    <a:p>
                      <a:pPr algn="ctr">
                        <a:lnSpc>
                          <a:spcPts val="2796"/>
                        </a:lnSpc>
                        <a:defRPr/>
                      </a:pPr>
                      <a:r>
                        <a:rPr lang="en-US" sz="1997">
                          <a:solidFill>
                            <a:srgbClr val="000000"/>
                          </a:solidFill>
                          <a:latin typeface="Montserrat"/>
                        </a:rPr>
                        <a:t>DEPT_PHONE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char(10)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YES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8" id="8"/>
          <p:cNvSpPr txBox="true"/>
          <p:nvPr/>
        </p:nvSpPr>
        <p:spPr>
          <a:xfrm rot="0">
            <a:off x="1439381" y="191770"/>
            <a:ext cx="7062077" cy="778510"/>
          </a:xfrm>
          <a:prstGeom prst="rect">
            <a:avLst/>
          </a:prstGeom>
        </p:spPr>
        <p:txBody>
          <a:bodyPr anchor="t" rtlCol="false" tIns="0" lIns="0" bIns="0" rIns="0">
            <a:spAutoFit/>
          </a:bodyPr>
          <a:lstStyle/>
          <a:p>
            <a:pPr algn="l">
              <a:lnSpc>
                <a:spcPts val="6439"/>
              </a:lnSpc>
              <a:spcBef>
                <a:spcPct val="0"/>
              </a:spcBef>
            </a:pPr>
            <a:r>
              <a:rPr lang="en-US" sz="4599" spc="225">
                <a:solidFill>
                  <a:srgbClr val="216C53"/>
                </a:solidFill>
                <a:latin typeface="Montserrat Ultra-Bold"/>
              </a:rPr>
              <a:t>DEPARTMENT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7" id="7"/>
          <p:cNvGraphicFramePr>
            <a:graphicFrameLocks noGrp="true"/>
          </p:cNvGraphicFramePr>
          <p:nvPr/>
        </p:nvGraphicFramePr>
        <p:xfrm>
          <a:off x="2602619" y="1986043"/>
          <a:ext cx="11714052" cy="5133975"/>
        </p:xfrm>
        <a:graphic>
          <a:graphicData uri="http://schemas.openxmlformats.org/drawingml/2006/table">
            <a:tbl>
              <a:tblPr/>
              <a:tblGrid>
                <a:gridCol w="2375450"/>
                <a:gridCol w="2233096"/>
                <a:gridCol w="1473874"/>
                <a:gridCol w="1924662"/>
                <a:gridCol w="1924662"/>
                <a:gridCol w="1782308"/>
              </a:tblGrid>
              <a:tr h="1026795">
                <a:tc>
                  <a:txBody>
                    <a:bodyPr anchor="t" rtlCol="false"/>
                    <a:lstStyle/>
                    <a:p>
                      <a:pPr algn="ctr">
                        <a:lnSpc>
                          <a:spcPts val="2796"/>
                        </a:lnSpc>
                        <a:defRPr/>
                      </a:pPr>
                      <a:r>
                        <a:rPr lang="en-US" sz="1997">
                          <a:solidFill>
                            <a:srgbClr val="000000"/>
                          </a:solidFill>
                          <a:latin typeface="Montserrat Bold"/>
                        </a:rPr>
                        <a:t>FIELD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TYPE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KEY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DEFAULT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EXTRA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2796"/>
                        </a:lnSpc>
                        <a:defRPr/>
                      </a:pPr>
                      <a:r>
                        <a:rPr lang="en-US" sz="1997">
                          <a:solidFill>
                            <a:srgbClr val="000000"/>
                          </a:solidFill>
                          <a:latin typeface="Montserrat"/>
                        </a:rPr>
                        <a:t>EMP_ID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int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PRI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2796"/>
                        </a:lnSpc>
                        <a:defRPr/>
                      </a:pPr>
                      <a:r>
                        <a:rPr lang="en-US" sz="1997">
                          <a:solidFill>
                            <a:srgbClr val="000000"/>
                          </a:solidFill>
                          <a:latin typeface="Montserrat"/>
                        </a:rPr>
                        <a:t>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varchar(50)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PRI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2796"/>
                        </a:lnSpc>
                        <a:defRPr/>
                      </a:pPr>
                      <a:r>
                        <a:rPr lang="en-US" sz="1997">
                          <a:solidFill>
                            <a:srgbClr val="000000"/>
                          </a:solidFill>
                          <a:latin typeface="Montserrat"/>
                        </a:rPr>
                        <a:t>START_DATE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datetime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PRI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2796"/>
                        </a:lnSpc>
                        <a:defRPr/>
                      </a:pPr>
                      <a:r>
                        <a:rPr lang="en-US" sz="1997">
                          <a:solidFill>
                            <a:srgbClr val="000000"/>
                          </a:solidFill>
                          <a:latin typeface="Montserrat"/>
                        </a:rPr>
                        <a:t>END_DATE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datetime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YES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PRI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8" id="8"/>
          <p:cNvSpPr txBox="true"/>
          <p:nvPr/>
        </p:nvSpPr>
        <p:spPr>
          <a:xfrm rot="0">
            <a:off x="1439381" y="191770"/>
            <a:ext cx="6369930" cy="778510"/>
          </a:xfrm>
          <a:prstGeom prst="rect">
            <a:avLst/>
          </a:prstGeom>
        </p:spPr>
        <p:txBody>
          <a:bodyPr anchor="t" rtlCol="false" tIns="0" lIns="0" bIns="0" rIns="0">
            <a:spAutoFit/>
          </a:bodyPr>
          <a:lstStyle/>
          <a:p>
            <a:pPr algn="l">
              <a:lnSpc>
                <a:spcPts val="6439"/>
              </a:lnSpc>
              <a:spcBef>
                <a:spcPct val="0"/>
              </a:spcBef>
            </a:pPr>
            <a:r>
              <a:rPr lang="en-US" sz="4599" spc="225">
                <a:solidFill>
                  <a:srgbClr val="216C53"/>
                </a:solidFill>
                <a:latin typeface="Montserrat Ultra-Bold"/>
              </a:rPr>
              <a:t>TITLES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7" id="7"/>
          <p:cNvGraphicFramePr>
            <a:graphicFrameLocks noGrp="true"/>
          </p:cNvGraphicFramePr>
          <p:nvPr/>
        </p:nvGraphicFramePr>
        <p:xfrm>
          <a:off x="1439381" y="2554518"/>
          <a:ext cx="15093616" cy="3095625"/>
        </p:xfrm>
        <a:graphic>
          <a:graphicData uri="http://schemas.openxmlformats.org/drawingml/2006/table">
            <a:tbl>
              <a:tblPr/>
              <a:tblGrid>
                <a:gridCol w="2515603"/>
                <a:gridCol w="2515603"/>
                <a:gridCol w="2515603"/>
                <a:gridCol w="2515603"/>
                <a:gridCol w="2515603"/>
                <a:gridCol w="2515603"/>
              </a:tblGrid>
              <a:tr h="1031875">
                <a:tc>
                  <a:txBody>
                    <a:bodyPr anchor="t" rtlCol="false"/>
                    <a:lstStyle/>
                    <a:p>
                      <a:pPr algn="ctr">
                        <a:lnSpc>
                          <a:spcPts val="2796"/>
                        </a:lnSpc>
                        <a:defRPr/>
                      </a:pPr>
                      <a:r>
                        <a:rPr lang="en-US" sz="1997">
                          <a:solidFill>
                            <a:srgbClr val="000000"/>
                          </a:solidFill>
                          <a:latin typeface="Montserrat Bold"/>
                        </a:rPr>
                        <a:t>FIELD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TYPE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KEY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DEFAULT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EXTRA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31875">
                <a:tc>
                  <a:txBody>
                    <a:bodyPr anchor="t" rtlCol="false"/>
                    <a:lstStyle/>
                    <a:p>
                      <a:pPr algn="ctr">
                        <a:lnSpc>
                          <a:spcPts val="2796"/>
                        </a:lnSpc>
                        <a:defRPr/>
                      </a:pPr>
                      <a:r>
                        <a:rPr lang="en-US" sz="1997">
                          <a:solidFill>
                            <a:srgbClr val="000000"/>
                          </a:solidFill>
                          <a:latin typeface="Montserrat"/>
                        </a:rPr>
                        <a:t>COURSE_ID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char(4)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PRI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31875">
                <a:tc>
                  <a:txBody>
                    <a:bodyPr anchor="t" rtlCol="false"/>
                    <a:lstStyle/>
                    <a:p>
                      <a:pPr algn="ctr">
                        <a:lnSpc>
                          <a:spcPts val="2796"/>
                        </a:lnSpc>
                        <a:defRPr/>
                      </a:pPr>
                      <a:r>
                        <a:rPr lang="en-US" sz="1997">
                          <a:solidFill>
                            <a:srgbClr val="000000"/>
                          </a:solidFill>
                          <a:latin typeface="Montserrat"/>
                        </a:rPr>
                        <a:t>COURSE_NAME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varchar(200)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8" id="8"/>
          <p:cNvSpPr txBox="true"/>
          <p:nvPr/>
        </p:nvSpPr>
        <p:spPr>
          <a:xfrm rot="0">
            <a:off x="1439381" y="191770"/>
            <a:ext cx="6369930" cy="778510"/>
          </a:xfrm>
          <a:prstGeom prst="rect">
            <a:avLst/>
          </a:prstGeom>
        </p:spPr>
        <p:txBody>
          <a:bodyPr anchor="t" rtlCol="false" tIns="0" lIns="0" bIns="0" rIns="0">
            <a:spAutoFit/>
          </a:bodyPr>
          <a:lstStyle/>
          <a:p>
            <a:pPr algn="l">
              <a:lnSpc>
                <a:spcPts val="6439"/>
              </a:lnSpc>
              <a:spcBef>
                <a:spcPct val="0"/>
              </a:spcBef>
            </a:pPr>
            <a:r>
              <a:rPr lang="en-US" sz="4599" spc="225">
                <a:solidFill>
                  <a:srgbClr val="216C53"/>
                </a:solidFill>
                <a:latin typeface="Montserrat Ultra-Bold"/>
              </a:rPr>
              <a:t>TRAINING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7" id="7"/>
          <p:cNvGraphicFramePr>
            <a:graphicFrameLocks noGrp="true"/>
          </p:cNvGraphicFramePr>
          <p:nvPr/>
        </p:nvGraphicFramePr>
        <p:xfrm>
          <a:off x="777222" y="2601815"/>
          <a:ext cx="15093616" cy="4114800"/>
        </p:xfrm>
        <a:graphic>
          <a:graphicData uri="http://schemas.openxmlformats.org/drawingml/2006/table">
            <a:tbl>
              <a:tblPr/>
              <a:tblGrid>
                <a:gridCol w="2515603"/>
                <a:gridCol w="2515603"/>
                <a:gridCol w="2515603"/>
                <a:gridCol w="2515603"/>
                <a:gridCol w="2515603"/>
                <a:gridCol w="2515603"/>
              </a:tblGrid>
              <a:tr h="1028700">
                <a:tc>
                  <a:txBody>
                    <a:bodyPr anchor="t" rtlCol="false"/>
                    <a:lstStyle/>
                    <a:p>
                      <a:pPr algn="ctr">
                        <a:lnSpc>
                          <a:spcPts val="2796"/>
                        </a:lnSpc>
                        <a:defRPr/>
                      </a:pPr>
                      <a:r>
                        <a:rPr lang="en-US" sz="1997">
                          <a:solidFill>
                            <a:srgbClr val="000000"/>
                          </a:solidFill>
                          <a:latin typeface="Montserrat Bold"/>
                        </a:rPr>
                        <a:t>FIELD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TYPE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KEY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DEFAULT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EXTRA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8700">
                <a:tc>
                  <a:txBody>
                    <a:bodyPr anchor="t" rtlCol="false"/>
                    <a:lstStyle/>
                    <a:p>
                      <a:pPr algn="ctr">
                        <a:lnSpc>
                          <a:spcPts val="2796"/>
                        </a:lnSpc>
                        <a:defRPr/>
                      </a:pPr>
                      <a:r>
                        <a:rPr lang="en-US" sz="1997">
                          <a:solidFill>
                            <a:srgbClr val="000000"/>
                          </a:solidFill>
                          <a:latin typeface="Montserrat"/>
                        </a:rPr>
                        <a:t>COURSE_ID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char(4)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PRI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8700">
                <a:tc>
                  <a:txBody>
                    <a:bodyPr anchor="t" rtlCol="false"/>
                    <a:lstStyle/>
                    <a:p>
                      <a:pPr algn="ctr">
                        <a:lnSpc>
                          <a:spcPts val="2796"/>
                        </a:lnSpc>
                        <a:defRPr/>
                      </a:pPr>
                      <a:r>
                        <a:rPr lang="en-US" sz="1997">
                          <a:solidFill>
                            <a:srgbClr val="000000"/>
                          </a:solidFill>
                          <a:latin typeface="Montserrat"/>
                        </a:rPr>
                        <a:t>EMP_ID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int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PRI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8700">
                <a:tc>
                  <a:txBody>
                    <a:bodyPr anchor="t" rtlCol="false"/>
                    <a:lstStyle/>
                    <a:p>
                      <a:pPr algn="ctr">
                        <a:lnSpc>
                          <a:spcPts val="2796"/>
                        </a:lnSpc>
                        <a:defRPr/>
                      </a:pPr>
                      <a:r>
                        <a:rPr lang="en-US" sz="1997">
                          <a:solidFill>
                            <a:srgbClr val="000000"/>
                          </a:solidFill>
                          <a:latin typeface="Montserrat"/>
                        </a:rPr>
                        <a:t>DURATION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varchar(10)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YES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8" id="8"/>
          <p:cNvSpPr txBox="true"/>
          <p:nvPr/>
        </p:nvSpPr>
        <p:spPr>
          <a:xfrm rot="0">
            <a:off x="1439381" y="191770"/>
            <a:ext cx="6369930" cy="778510"/>
          </a:xfrm>
          <a:prstGeom prst="rect">
            <a:avLst/>
          </a:prstGeom>
        </p:spPr>
        <p:txBody>
          <a:bodyPr anchor="t" rtlCol="false" tIns="0" lIns="0" bIns="0" rIns="0">
            <a:spAutoFit/>
          </a:bodyPr>
          <a:lstStyle/>
          <a:p>
            <a:pPr algn="l">
              <a:lnSpc>
                <a:spcPts val="6439"/>
              </a:lnSpc>
              <a:spcBef>
                <a:spcPct val="0"/>
              </a:spcBef>
            </a:pPr>
            <a:r>
              <a:rPr lang="en-US" sz="4599" spc="225">
                <a:solidFill>
                  <a:srgbClr val="216C53"/>
                </a:solidFill>
                <a:latin typeface="Montserrat Ultra-Bold"/>
              </a:rPr>
              <a:t>TRAIN_EMP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7" id="7"/>
          <p:cNvGraphicFramePr>
            <a:graphicFrameLocks noGrp="true"/>
          </p:cNvGraphicFramePr>
          <p:nvPr/>
        </p:nvGraphicFramePr>
        <p:xfrm>
          <a:off x="1238718" y="2576513"/>
          <a:ext cx="15027697" cy="5133975"/>
        </p:xfrm>
        <a:graphic>
          <a:graphicData uri="http://schemas.openxmlformats.org/drawingml/2006/table">
            <a:tbl>
              <a:tblPr/>
              <a:tblGrid>
                <a:gridCol w="2504616"/>
                <a:gridCol w="2504616"/>
                <a:gridCol w="2504616"/>
                <a:gridCol w="2504616"/>
                <a:gridCol w="2504616"/>
                <a:gridCol w="2504616"/>
              </a:tblGrid>
              <a:tr h="1026795">
                <a:tc>
                  <a:txBody>
                    <a:bodyPr anchor="t" rtlCol="false"/>
                    <a:lstStyle/>
                    <a:p>
                      <a:pPr algn="ctr">
                        <a:lnSpc>
                          <a:spcPts val="2796"/>
                        </a:lnSpc>
                        <a:defRPr/>
                      </a:pPr>
                      <a:r>
                        <a:rPr lang="en-US" sz="1997">
                          <a:solidFill>
                            <a:srgbClr val="000000"/>
                          </a:solidFill>
                          <a:latin typeface="Montserrat Bold"/>
                        </a:rPr>
                        <a:t>FIELD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TYPE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KEY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DEFAULT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EXTRA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2796"/>
                        </a:lnSpc>
                        <a:defRPr/>
                      </a:pPr>
                      <a:r>
                        <a:rPr lang="en-US" sz="1997">
                          <a:solidFill>
                            <a:srgbClr val="000000"/>
                          </a:solidFill>
                          <a:latin typeface="Montserrat"/>
                        </a:rPr>
                        <a:t>EMP_ID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int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PRI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2796"/>
                        </a:lnSpc>
                        <a:defRPr/>
                      </a:pPr>
                      <a:r>
                        <a:rPr lang="en-US" sz="1997">
                          <a:solidFill>
                            <a:srgbClr val="000000"/>
                          </a:solidFill>
                          <a:latin typeface="Montserrat"/>
                        </a:rPr>
                        <a:t>START_DATE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datetime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PRI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2796"/>
                        </a:lnSpc>
                        <a:defRPr/>
                      </a:pPr>
                      <a:r>
                        <a:rPr lang="en-US" sz="1997">
                          <a:solidFill>
                            <a:srgbClr val="000000"/>
                          </a:solidFill>
                          <a:latin typeface="Montserrat"/>
                        </a:rPr>
                        <a:t>END_DATE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datetime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YES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2796"/>
                        </a:lnSpc>
                        <a:defRPr/>
                      </a:pPr>
                      <a:r>
                        <a:rPr lang="en-US" sz="1997">
                          <a:solidFill>
                            <a:srgbClr val="000000"/>
                          </a:solidFill>
                          <a:latin typeface="Montserrat"/>
                        </a:rPr>
                        <a:t>BASIC_SALARY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float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YES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8" id="8"/>
          <p:cNvSpPr txBox="true"/>
          <p:nvPr/>
        </p:nvSpPr>
        <p:spPr>
          <a:xfrm rot="0">
            <a:off x="1439381" y="191770"/>
            <a:ext cx="6369930" cy="778510"/>
          </a:xfrm>
          <a:prstGeom prst="rect">
            <a:avLst/>
          </a:prstGeom>
        </p:spPr>
        <p:txBody>
          <a:bodyPr anchor="t" rtlCol="false" tIns="0" lIns="0" bIns="0" rIns="0">
            <a:spAutoFit/>
          </a:bodyPr>
          <a:lstStyle/>
          <a:p>
            <a:pPr algn="l">
              <a:lnSpc>
                <a:spcPts val="6439"/>
              </a:lnSpc>
              <a:spcBef>
                <a:spcPct val="0"/>
              </a:spcBef>
            </a:pPr>
            <a:r>
              <a:rPr lang="en-US" sz="4599" spc="225">
                <a:solidFill>
                  <a:srgbClr val="216C53"/>
                </a:solidFill>
                <a:latin typeface="Montserrat Ultra-Bold"/>
              </a:rPr>
              <a:t>SALARY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439381" y="191770"/>
            <a:ext cx="7259833" cy="778510"/>
          </a:xfrm>
          <a:prstGeom prst="rect">
            <a:avLst/>
          </a:prstGeom>
        </p:spPr>
        <p:txBody>
          <a:bodyPr anchor="t" rtlCol="false" tIns="0" lIns="0" bIns="0" rIns="0">
            <a:spAutoFit/>
          </a:bodyPr>
          <a:lstStyle/>
          <a:p>
            <a:pPr algn="l">
              <a:lnSpc>
                <a:spcPts val="6439"/>
              </a:lnSpc>
              <a:spcBef>
                <a:spcPct val="0"/>
              </a:spcBef>
            </a:pPr>
            <a:r>
              <a:rPr lang="en-US" sz="4599" spc="225">
                <a:solidFill>
                  <a:srgbClr val="216C53"/>
                </a:solidFill>
                <a:latin typeface="Montserrat Ultra-Bold"/>
              </a:rPr>
              <a:t>EDUCATION </a:t>
            </a:r>
          </a:p>
        </p:txBody>
      </p:sp>
      <p:graphicFrame>
        <p:nvGraphicFramePr>
          <p:cNvPr name="Table 8" id="8"/>
          <p:cNvGraphicFramePr>
            <a:graphicFrameLocks noGrp="true"/>
          </p:cNvGraphicFramePr>
          <p:nvPr/>
        </p:nvGraphicFramePr>
        <p:xfrm>
          <a:off x="1028700" y="2576512"/>
          <a:ext cx="14914072" cy="5133975"/>
        </p:xfrm>
        <a:graphic>
          <a:graphicData uri="http://schemas.openxmlformats.org/drawingml/2006/table">
            <a:tbl>
              <a:tblPr/>
              <a:tblGrid>
                <a:gridCol w="3898680"/>
                <a:gridCol w="2203078"/>
                <a:gridCol w="2203078"/>
                <a:gridCol w="2203078"/>
                <a:gridCol w="2203078"/>
                <a:gridCol w="2203078"/>
              </a:tblGrid>
              <a:tr h="1026795">
                <a:tc>
                  <a:txBody>
                    <a:bodyPr anchor="t" rtlCol="false"/>
                    <a:lstStyle/>
                    <a:p>
                      <a:pPr algn="ctr">
                        <a:lnSpc>
                          <a:spcPts val="2796"/>
                        </a:lnSpc>
                        <a:defRPr/>
                      </a:pPr>
                      <a:r>
                        <a:rPr lang="en-US" sz="1997">
                          <a:solidFill>
                            <a:srgbClr val="000000"/>
                          </a:solidFill>
                          <a:latin typeface="Montserrat Bold"/>
                        </a:rPr>
                        <a:t>FIELD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TYPE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KEY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DEFAULT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EXTRA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2796"/>
                        </a:lnSpc>
                        <a:defRPr/>
                      </a:pPr>
                      <a:r>
                        <a:rPr lang="en-US" sz="1997">
                          <a:solidFill>
                            <a:srgbClr val="000000"/>
                          </a:solidFill>
                          <a:latin typeface="Montserrat"/>
                        </a:rPr>
                        <a:t>EMP_ID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int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PRI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2796"/>
                        </a:lnSpc>
                        <a:defRPr/>
                      </a:pPr>
                      <a:r>
                        <a:rPr lang="en-US" sz="1997">
                          <a:solidFill>
                            <a:srgbClr val="000000"/>
                          </a:solidFill>
                          <a:latin typeface="Montserrat"/>
                        </a:rPr>
                        <a:t>INSTITUTION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varchar(40)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YES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2796"/>
                        </a:lnSpc>
                        <a:defRPr/>
                      </a:pPr>
                      <a:r>
                        <a:rPr lang="en-US" sz="1997">
                          <a:solidFill>
                            <a:srgbClr val="000000"/>
                          </a:solidFill>
                          <a:latin typeface="Montserrat"/>
                        </a:rPr>
                        <a:t>EDUCATION_LEVEL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varchar(30)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YES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2796"/>
                        </a:lnSpc>
                        <a:defRPr/>
                      </a:pPr>
                      <a:r>
                        <a:rPr lang="en-US" sz="1997">
                          <a:solidFill>
                            <a:srgbClr val="000000"/>
                          </a:solidFill>
                          <a:latin typeface="Montserrat"/>
                        </a:rPr>
                        <a:t>MAJOR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varchar(30)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YES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439381" y="191770"/>
            <a:ext cx="6369930" cy="778510"/>
          </a:xfrm>
          <a:prstGeom prst="rect">
            <a:avLst/>
          </a:prstGeom>
        </p:spPr>
        <p:txBody>
          <a:bodyPr anchor="t" rtlCol="false" tIns="0" lIns="0" bIns="0" rIns="0">
            <a:spAutoFit/>
          </a:bodyPr>
          <a:lstStyle/>
          <a:p>
            <a:pPr algn="l">
              <a:lnSpc>
                <a:spcPts val="6439"/>
              </a:lnSpc>
              <a:spcBef>
                <a:spcPct val="0"/>
              </a:spcBef>
            </a:pPr>
            <a:r>
              <a:rPr lang="en-US" sz="4599" spc="225">
                <a:solidFill>
                  <a:srgbClr val="216C53"/>
                </a:solidFill>
                <a:latin typeface="Montserrat Ultra-Bold"/>
              </a:rPr>
              <a:t>CONTRACT </a:t>
            </a:r>
          </a:p>
        </p:txBody>
      </p:sp>
      <p:graphicFrame>
        <p:nvGraphicFramePr>
          <p:cNvPr name="Table 8" id="8"/>
          <p:cNvGraphicFramePr>
            <a:graphicFrameLocks noGrp="true"/>
          </p:cNvGraphicFramePr>
          <p:nvPr/>
        </p:nvGraphicFramePr>
        <p:xfrm>
          <a:off x="318761" y="2554518"/>
          <a:ext cx="16214236" cy="3095625"/>
        </p:xfrm>
        <a:graphic>
          <a:graphicData uri="http://schemas.openxmlformats.org/drawingml/2006/table">
            <a:tbl>
              <a:tblPr/>
              <a:tblGrid>
                <a:gridCol w="2933632"/>
                <a:gridCol w="2471113"/>
                <a:gridCol w="2702373"/>
                <a:gridCol w="2702373"/>
                <a:gridCol w="2702373"/>
                <a:gridCol w="2702373"/>
              </a:tblGrid>
              <a:tr h="1031875">
                <a:tc>
                  <a:txBody>
                    <a:bodyPr anchor="t" rtlCol="false"/>
                    <a:lstStyle/>
                    <a:p>
                      <a:pPr algn="ctr">
                        <a:lnSpc>
                          <a:spcPts val="2796"/>
                        </a:lnSpc>
                        <a:defRPr/>
                      </a:pPr>
                      <a:r>
                        <a:rPr lang="en-US" sz="1997">
                          <a:solidFill>
                            <a:srgbClr val="000000"/>
                          </a:solidFill>
                          <a:latin typeface="Montserrat Bold"/>
                        </a:rPr>
                        <a:t>FIELD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TYPE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KEY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DEFAULT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EXTRA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31875">
                <a:tc>
                  <a:txBody>
                    <a:bodyPr anchor="t" rtlCol="false"/>
                    <a:lstStyle/>
                    <a:p>
                      <a:pPr algn="ctr">
                        <a:lnSpc>
                          <a:spcPts val="2796"/>
                        </a:lnSpc>
                        <a:defRPr/>
                      </a:pPr>
                      <a:r>
                        <a:rPr lang="en-US" sz="1997">
                          <a:solidFill>
                            <a:srgbClr val="000000"/>
                          </a:solidFill>
                          <a:latin typeface="Montserrat"/>
                        </a:rPr>
                        <a:t>CONTRACT_ID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char(10)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PRI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31875">
                <a:tc>
                  <a:txBody>
                    <a:bodyPr anchor="t" rtlCol="false"/>
                    <a:lstStyle/>
                    <a:p>
                      <a:pPr algn="ctr">
                        <a:lnSpc>
                          <a:spcPts val="2796"/>
                        </a:lnSpc>
                        <a:defRPr/>
                      </a:pPr>
                      <a:r>
                        <a:rPr lang="en-US" sz="1997">
                          <a:solidFill>
                            <a:srgbClr val="000000"/>
                          </a:solidFill>
                          <a:latin typeface="Montserrat"/>
                        </a:rPr>
                        <a:t>CONTRACT_NAME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varchar(20)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439381" y="191770"/>
            <a:ext cx="9964507" cy="778510"/>
          </a:xfrm>
          <a:prstGeom prst="rect">
            <a:avLst/>
          </a:prstGeom>
        </p:spPr>
        <p:txBody>
          <a:bodyPr anchor="t" rtlCol="false" tIns="0" lIns="0" bIns="0" rIns="0">
            <a:spAutoFit/>
          </a:bodyPr>
          <a:lstStyle/>
          <a:p>
            <a:pPr algn="l">
              <a:lnSpc>
                <a:spcPts val="6439"/>
              </a:lnSpc>
              <a:spcBef>
                <a:spcPct val="0"/>
              </a:spcBef>
            </a:pPr>
            <a:r>
              <a:rPr lang="en-US" sz="4599" spc="225">
                <a:solidFill>
                  <a:srgbClr val="216C53"/>
                </a:solidFill>
                <a:latin typeface="Montserrat Ultra-Bold"/>
              </a:rPr>
              <a:t>CONTRACT_OF_EMP </a:t>
            </a:r>
          </a:p>
        </p:txBody>
      </p:sp>
      <p:graphicFrame>
        <p:nvGraphicFramePr>
          <p:cNvPr name="Table 8" id="8"/>
          <p:cNvGraphicFramePr>
            <a:graphicFrameLocks noGrp="true"/>
          </p:cNvGraphicFramePr>
          <p:nvPr/>
        </p:nvGraphicFramePr>
        <p:xfrm>
          <a:off x="318761" y="2554518"/>
          <a:ext cx="16214236" cy="5133975"/>
        </p:xfrm>
        <a:graphic>
          <a:graphicData uri="http://schemas.openxmlformats.org/drawingml/2006/table">
            <a:tbl>
              <a:tblPr/>
              <a:tblGrid>
                <a:gridCol w="2933632"/>
                <a:gridCol w="2471113"/>
                <a:gridCol w="2702373"/>
                <a:gridCol w="2702373"/>
                <a:gridCol w="2702373"/>
                <a:gridCol w="2702373"/>
              </a:tblGrid>
              <a:tr h="1026795">
                <a:tc>
                  <a:txBody>
                    <a:bodyPr anchor="t" rtlCol="false"/>
                    <a:lstStyle/>
                    <a:p>
                      <a:pPr algn="ctr">
                        <a:lnSpc>
                          <a:spcPts val="2796"/>
                        </a:lnSpc>
                        <a:defRPr/>
                      </a:pPr>
                      <a:r>
                        <a:rPr lang="en-US" sz="1997">
                          <a:solidFill>
                            <a:srgbClr val="000000"/>
                          </a:solidFill>
                          <a:latin typeface="Montserrat Bold"/>
                        </a:rPr>
                        <a:t>FIELD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TYPE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KEY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DEFAULT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EXTRA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2796"/>
                        </a:lnSpc>
                        <a:defRPr/>
                      </a:pPr>
                      <a:r>
                        <a:rPr lang="en-US" sz="1997">
                          <a:solidFill>
                            <a:srgbClr val="000000"/>
                          </a:solidFill>
                          <a:latin typeface="Montserrat"/>
                        </a:rPr>
                        <a:t>CONTRACT_ID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char(10)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PRI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2796"/>
                        </a:lnSpc>
                        <a:defRPr/>
                      </a:pPr>
                      <a:r>
                        <a:rPr lang="en-US" sz="1997">
                          <a:solidFill>
                            <a:srgbClr val="000000"/>
                          </a:solidFill>
                          <a:latin typeface="Montserrat"/>
                        </a:rPr>
                        <a:t>EMP_ID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int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PRI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2796"/>
                        </a:lnSpc>
                        <a:defRPr/>
                      </a:pPr>
                      <a:r>
                        <a:rPr lang="en-US" sz="1997">
                          <a:solidFill>
                            <a:srgbClr val="000000"/>
                          </a:solidFill>
                          <a:latin typeface="Montserrat"/>
                        </a:rPr>
                        <a:t>START_DATE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datetime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PRI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2796"/>
                        </a:lnSpc>
                        <a:defRPr/>
                      </a:pPr>
                      <a:r>
                        <a:rPr lang="en-US" sz="1997">
                          <a:solidFill>
                            <a:srgbClr val="000000"/>
                          </a:solidFill>
                          <a:latin typeface="Montserrat"/>
                        </a:rPr>
                        <a:t>END_DATE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datetime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YES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439381" y="191770"/>
            <a:ext cx="6897280" cy="778510"/>
          </a:xfrm>
          <a:prstGeom prst="rect">
            <a:avLst/>
          </a:prstGeom>
        </p:spPr>
        <p:txBody>
          <a:bodyPr anchor="t" rtlCol="false" tIns="0" lIns="0" bIns="0" rIns="0">
            <a:spAutoFit/>
          </a:bodyPr>
          <a:lstStyle/>
          <a:p>
            <a:pPr algn="l">
              <a:lnSpc>
                <a:spcPts val="6439"/>
              </a:lnSpc>
              <a:spcBef>
                <a:spcPct val="0"/>
              </a:spcBef>
            </a:pPr>
            <a:r>
              <a:rPr lang="en-US" sz="4599" spc="225">
                <a:solidFill>
                  <a:srgbClr val="216C53"/>
                </a:solidFill>
                <a:latin typeface="Montserrat Ultra-Bold"/>
              </a:rPr>
              <a:t>JUDGEMENT </a:t>
            </a:r>
          </a:p>
        </p:txBody>
      </p:sp>
      <p:graphicFrame>
        <p:nvGraphicFramePr>
          <p:cNvPr name="Table 8" id="8"/>
          <p:cNvGraphicFramePr>
            <a:graphicFrameLocks noGrp="true"/>
          </p:cNvGraphicFramePr>
          <p:nvPr/>
        </p:nvGraphicFramePr>
        <p:xfrm>
          <a:off x="361381" y="2490868"/>
          <a:ext cx="16214236" cy="5133975"/>
        </p:xfrm>
        <a:graphic>
          <a:graphicData uri="http://schemas.openxmlformats.org/drawingml/2006/table">
            <a:tbl>
              <a:tblPr/>
              <a:tblGrid>
                <a:gridCol w="3363113"/>
                <a:gridCol w="2041632"/>
                <a:gridCol w="2702373"/>
                <a:gridCol w="2702373"/>
                <a:gridCol w="2702373"/>
                <a:gridCol w="2702373"/>
              </a:tblGrid>
              <a:tr h="1026795">
                <a:tc>
                  <a:txBody>
                    <a:bodyPr anchor="t" rtlCol="false"/>
                    <a:lstStyle/>
                    <a:p>
                      <a:pPr algn="ctr">
                        <a:lnSpc>
                          <a:spcPts val="2796"/>
                        </a:lnSpc>
                        <a:defRPr/>
                      </a:pPr>
                      <a:r>
                        <a:rPr lang="en-US" sz="1997">
                          <a:solidFill>
                            <a:srgbClr val="000000"/>
                          </a:solidFill>
                          <a:latin typeface="Montserrat Bold"/>
                        </a:rPr>
                        <a:t>FIELD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TYPE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KEY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DEFAULT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EXTRA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2796"/>
                        </a:lnSpc>
                        <a:defRPr/>
                      </a:pPr>
                      <a:r>
                        <a:rPr lang="en-US" sz="1997">
                          <a:solidFill>
                            <a:srgbClr val="000000"/>
                          </a:solidFill>
                          <a:latin typeface="Montserrat"/>
                        </a:rPr>
                        <a:t>EMP_ID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int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PRI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2796"/>
                        </a:lnSpc>
                        <a:defRPr/>
                      </a:pPr>
                      <a:r>
                        <a:rPr lang="en-US" sz="1997">
                          <a:solidFill>
                            <a:srgbClr val="000000"/>
                          </a:solidFill>
                          <a:latin typeface="Montserrat"/>
                        </a:rPr>
                        <a:t>PERIOD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datetime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PRI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2796"/>
                        </a:lnSpc>
                        <a:defRPr/>
                      </a:pPr>
                      <a:r>
                        <a:rPr lang="en-US" sz="1997">
                          <a:solidFill>
                            <a:srgbClr val="000000"/>
                          </a:solidFill>
                          <a:latin typeface="Montserrat"/>
                        </a:rPr>
                        <a:t>PERFORMANCE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varchar(50)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YES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2796"/>
                        </a:lnSpc>
                        <a:defRPr/>
                      </a:pPr>
                      <a:r>
                        <a:rPr lang="en-US" sz="1997">
                          <a:solidFill>
                            <a:srgbClr val="000000"/>
                          </a:solidFill>
                          <a:latin typeface="Montserrat"/>
                        </a:rPr>
                        <a:t>RECOMMENDATION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varchar(200)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YES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439381" y="191770"/>
            <a:ext cx="6369930" cy="778510"/>
          </a:xfrm>
          <a:prstGeom prst="rect">
            <a:avLst/>
          </a:prstGeom>
        </p:spPr>
        <p:txBody>
          <a:bodyPr anchor="t" rtlCol="false" tIns="0" lIns="0" bIns="0" rIns="0">
            <a:spAutoFit/>
          </a:bodyPr>
          <a:lstStyle/>
          <a:p>
            <a:pPr algn="l">
              <a:lnSpc>
                <a:spcPts val="6439"/>
              </a:lnSpc>
              <a:spcBef>
                <a:spcPct val="0"/>
              </a:spcBef>
            </a:pPr>
            <a:r>
              <a:rPr lang="en-US" sz="4599" spc="225">
                <a:solidFill>
                  <a:srgbClr val="216C53"/>
                </a:solidFill>
                <a:latin typeface="Montserrat Ultra-Bold"/>
              </a:rPr>
              <a:t>DAY_OFF </a:t>
            </a:r>
          </a:p>
        </p:txBody>
      </p:sp>
      <p:graphicFrame>
        <p:nvGraphicFramePr>
          <p:cNvPr name="Table 8" id="8"/>
          <p:cNvGraphicFramePr>
            <a:graphicFrameLocks noGrp="true"/>
          </p:cNvGraphicFramePr>
          <p:nvPr/>
        </p:nvGraphicFramePr>
        <p:xfrm>
          <a:off x="619359" y="2323803"/>
          <a:ext cx="15765319" cy="5133975"/>
        </p:xfrm>
        <a:graphic>
          <a:graphicData uri="http://schemas.openxmlformats.org/drawingml/2006/table">
            <a:tbl>
              <a:tblPr/>
              <a:tblGrid>
                <a:gridCol w="4121204"/>
                <a:gridCol w="2328823"/>
                <a:gridCol w="2328823"/>
                <a:gridCol w="2328823"/>
                <a:gridCol w="2328823"/>
                <a:gridCol w="2328823"/>
              </a:tblGrid>
              <a:tr h="1026795">
                <a:tc>
                  <a:txBody>
                    <a:bodyPr anchor="t" rtlCol="false"/>
                    <a:lstStyle/>
                    <a:p>
                      <a:pPr algn="ctr">
                        <a:lnSpc>
                          <a:spcPts val="2796"/>
                        </a:lnSpc>
                        <a:defRPr/>
                      </a:pPr>
                      <a:r>
                        <a:rPr lang="en-US" sz="1997">
                          <a:solidFill>
                            <a:srgbClr val="000000"/>
                          </a:solidFill>
                          <a:latin typeface="Montserrat Bold"/>
                        </a:rPr>
                        <a:t>FIELD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TYPE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KEY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DEFAULT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EXTRA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2796"/>
                        </a:lnSpc>
                        <a:defRPr/>
                      </a:pPr>
                      <a:r>
                        <a:rPr lang="en-US" sz="1997">
                          <a:solidFill>
                            <a:srgbClr val="000000"/>
                          </a:solidFill>
                          <a:latin typeface="Montserrat"/>
                        </a:rPr>
                        <a:t>EMP_ID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int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PRI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2796"/>
                        </a:lnSpc>
                        <a:defRPr/>
                      </a:pPr>
                      <a:r>
                        <a:rPr lang="en-US" sz="1997">
                          <a:solidFill>
                            <a:srgbClr val="000000"/>
                          </a:solidFill>
                          <a:latin typeface="Montserrat"/>
                        </a:rPr>
                        <a:t>CATEGORY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varchar(30)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PRI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2796"/>
                        </a:lnSpc>
                        <a:defRPr/>
                      </a:pPr>
                      <a:r>
                        <a:rPr lang="en-US" sz="1997">
                          <a:solidFill>
                            <a:srgbClr val="000000"/>
                          </a:solidFill>
                          <a:latin typeface="Montserrat"/>
                        </a:rPr>
                        <a:t>START_DAYOFF_DATE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datetime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PRI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2796"/>
                        </a:lnSpc>
                        <a:defRPr/>
                      </a:pPr>
                      <a:r>
                        <a:rPr lang="en-US" sz="1997">
                          <a:solidFill>
                            <a:srgbClr val="000000"/>
                          </a:solidFill>
                          <a:latin typeface="Montserrat"/>
                        </a:rPr>
                        <a:t>END_DAYOFF_DATE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datetime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YES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0" y="3210343"/>
            <a:ext cx="18288000" cy="7076657"/>
            <a:chOff x="0" y="0"/>
            <a:chExt cx="4816593" cy="1863811"/>
          </a:xfrm>
        </p:grpSpPr>
        <p:sp>
          <p:nvSpPr>
            <p:cNvPr name="Freeform 3" id="3"/>
            <p:cNvSpPr/>
            <p:nvPr/>
          </p:nvSpPr>
          <p:spPr>
            <a:xfrm flipH="false" flipV="false" rot="0">
              <a:off x="0" y="0"/>
              <a:ext cx="4816592" cy="1863811"/>
            </a:xfrm>
            <a:custGeom>
              <a:avLst/>
              <a:gdLst/>
              <a:ahLst/>
              <a:cxnLst/>
              <a:rect r="r" b="b" t="t" l="l"/>
              <a:pathLst>
                <a:path h="1863811" w="4816592">
                  <a:moveTo>
                    <a:pt x="0" y="0"/>
                  </a:moveTo>
                  <a:lnTo>
                    <a:pt x="4816592" y="0"/>
                  </a:lnTo>
                  <a:lnTo>
                    <a:pt x="4816592" y="1863811"/>
                  </a:lnTo>
                  <a:lnTo>
                    <a:pt x="0" y="1863811"/>
                  </a:lnTo>
                  <a:close/>
                </a:path>
              </a:pathLst>
            </a:custGeom>
            <a:solidFill>
              <a:srgbClr val="216C53"/>
            </a:solidFill>
          </p:spPr>
        </p:sp>
        <p:sp>
          <p:nvSpPr>
            <p:cNvPr name="TextBox 4" id="4"/>
            <p:cNvSpPr txBox="true"/>
            <p:nvPr/>
          </p:nvSpPr>
          <p:spPr>
            <a:xfrm>
              <a:off x="0" y="-38100"/>
              <a:ext cx="4816593" cy="190191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38718" y="4161576"/>
            <a:ext cx="747884" cy="74788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2"/>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3219"/>
                </a:lnSpc>
              </a:pPr>
              <a:r>
                <a:rPr lang="en-US" sz="2299">
                  <a:solidFill>
                    <a:srgbClr val="216C53"/>
                  </a:solidFill>
                  <a:latin typeface="Montserrat Classic Bold"/>
                </a:rPr>
                <a:t>1</a:t>
              </a:r>
            </a:p>
          </p:txBody>
        </p:sp>
      </p:grpSp>
      <p:sp>
        <p:nvSpPr>
          <p:cNvPr name="TextBox 8" id="8"/>
          <p:cNvSpPr txBox="true"/>
          <p:nvPr/>
        </p:nvSpPr>
        <p:spPr>
          <a:xfrm rot="0">
            <a:off x="4000494" y="1039708"/>
            <a:ext cx="10287012"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C6D44"/>
                </a:solidFill>
                <a:latin typeface="Montserrat Ultra-Bold"/>
              </a:rPr>
              <a:t>NỘI DUNG</a:t>
            </a:r>
          </a:p>
        </p:txBody>
      </p:sp>
      <p:sp>
        <p:nvSpPr>
          <p:cNvPr name="TextBox 9" id="9"/>
          <p:cNvSpPr txBox="true"/>
          <p:nvPr/>
        </p:nvSpPr>
        <p:spPr>
          <a:xfrm rot="0">
            <a:off x="2671742" y="3814793"/>
            <a:ext cx="4164833" cy="1374775"/>
          </a:xfrm>
          <a:prstGeom prst="rect">
            <a:avLst/>
          </a:prstGeom>
        </p:spPr>
        <p:txBody>
          <a:bodyPr anchor="t" rtlCol="false" tIns="0" lIns="0" bIns="0" rIns="0">
            <a:spAutoFit/>
          </a:bodyPr>
          <a:lstStyle/>
          <a:p>
            <a:pPr algn="l">
              <a:lnSpc>
                <a:spcPts val="5599"/>
              </a:lnSpc>
            </a:pPr>
            <a:r>
              <a:rPr lang="en-US" sz="3999" spc="195">
                <a:solidFill>
                  <a:srgbClr val="FFFEF2"/>
                </a:solidFill>
                <a:latin typeface="Montserrat Ultra-Bold"/>
              </a:rPr>
              <a:t>XÁC ĐỊNH </a:t>
            </a:r>
          </a:p>
          <a:p>
            <a:pPr algn="l">
              <a:lnSpc>
                <a:spcPts val="5599"/>
              </a:lnSpc>
              <a:spcBef>
                <a:spcPct val="0"/>
              </a:spcBef>
            </a:pPr>
            <a:r>
              <a:rPr lang="en-US" sz="3999" spc="195">
                <a:solidFill>
                  <a:srgbClr val="FFFEF2"/>
                </a:solidFill>
                <a:latin typeface="Montserrat Ultra-Bold"/>
              </a:rPr>
              <a:t>YÊU CẦU</a:t>
            </a:r>
          </a:p>
        </p:txBody>
      </p:sp>
      <p:grpSp>
        <p:nvGrpSpPr>
          <p:cNvPr name="Group 10" id="10"/>
          <p:cNvGrpSpPr/>
          <p:nvPr/>
        </p:nvGrpSpPr>
        <p:grpSpPr>
          <a:xfrm rot="0">
            <a:off x="9532788" y="4161576"/>
            <a:ext cx="747884" cy="74788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2"/>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219"/>
                </a:lnSpc>
              </a:pPr>
              <a:r>
                <a:rPr lang="en-US" sz="2299">
                  <a:solidFill>
                    <a:srgbClr val="216C53"/>
                  </a:solidFill>
                  <a:latin typeface="Montserrat Classic Bold"/>
                </a:rPr>
                <a:t>2</a:t>
              </a:r>
            </a:p>
          </p:txBody>
        </p:sp>
      </p:grpSp>
      <p:sp>
        <p:nvSpPr>
          <p:cNvPr name="TextBox 13" id="13"/>
          <p:cNvSpPr txBox="true"/>
          <p:nvPr/>
        </p:nvSpPr>
        <p:spPr>
          <a:xfrm rot="0">
            <a:off x="11195446" y="3814793"/>
            <a:ext cx="4576773" cy="1374775"/>
          </a:xfrm>
          <a:prstGeom prst="rect">
            <a:avLst/>
          </a:prstGeom>
        </p:spPr>
        <p:txBody>
          <a:bodyPr anchor="t" rtlCol="false" tIns="0" lIns="0" bIns="0" rIns="0">
            <a:spAutoFit/>
          </a:bodyPr>
          <a:lstStyle/>
          <a:p>
            <a:pPr algn="l">
              <a:lnSpc>
                <a:spcPts val="5599"/>
              </a:lnSpc>
              <a:spcBef>
                <a:spcPct val="0"/>
              </a:spcBef>
            </a:pPr>
            <a:r>
              <a:rPr lang="en-US" sz="3999" spc="195">
                <a:solidFill>
                  <a:srgbClr val="FFFEF2"/>
                </a:solidFill>
                <a:latin typeface="Montserrat Ultra-Bold"/>
              </a:rPr>
              <a:t>XÂY DỰNG CƠ SỞ DỮ LIỆU</a:t>
            </a:r>
          </a:p>
        </p:txBody>
      </p:sp>
      <p:grpSp>
        <p:nvGrpSpPr>
          <p:cNvPr name="Group 14" id="14"/>
          <p:cNvGrpSpPr/>
          <p:nvPr/>
        </p:nvGrpSpPr>
        <p:grpSpPr>
          <a:xfrm rot="0">
            <a:off x="1238718" y="7287370"/>
            <a:ext cx="747884" cy="74788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2"/>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3219"/>
                </a:lnSpc>
              </a:pPr>
              <a:r>
                <a:rPr lang="en-US" sz="2299">
                  <a:solidFill>
                    <a:srgbClr val="216C53"/>
                  </a:solidFill>
                  <a:latin typeface="Montserrat Classic Bold"/>
                </a:rPr>
                <a:t>3</a:t>
              </a:r>
            </a:p>
          </p:txBody>
        </p:sp>
      </p:grpSp>
      <p:sp>
        <p:nvSpPr>
          <p:cNvPr name="TextBox 17" id="17"/>
          <p:cNvSpPr txBox="true"/>
          <p:nvPr/>
        </p:nvSpPr>
        <p:spPr>
          <a:xfrm rot="0">
            <a:off x="2671742" y="6803877"/>
            <a:ext cx="4576773" cy="2079625"/>
          </a:xfrm>
          <a:prstGeom prst="rect">
            <a:avLst/>
          </a:prstGeom>
        </p:spPr>
        <p:txBody>
          <a:bodyPr anchor="t" rtlCol="false" tIns="0" lIns="0" bIns="0" rIns="0">
            <a:spAutoFit/>
          </a:bodyPr>
          <a:lstStyle/>
          <a:p>
            <a:pPr algn="l">
              <a:lnSpc>
                <a:spcPts val="5599"/>
              </a:lnSpc>
              <a:spcBef>
                <a:spcPct val="0"/>
              </a:spcBef>
            </a:pPr>
            <a:r>
              <a:rPr lang="en-US" sz="3999" spc="195">
                <a:solidFill>
                  <a:srgbClr val="FFFEF2"/>
                </a:solidFill>
                <a:latin typeface="Montserrat Ultra-Bold"/>
              </a:rPr>
              <a:t>THÔNG TIN CÁC BẢNG VÀ NHẬP DỮ LIỆU</a:t>
            </a:r>
          </a:p>
        </p:txBody>
      </p:sp>
      <p:sp>
        <p:nvSpPr>
          <p:cNvPr name="Freeform 18" id="18"/>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0" id="20"/>
          <p:cNvGrpSpPr/>
          <p:nvPr/>
        </p:nvGrpSpPr>
        <p:grpSpPr>
          <a:xfrm rot="0">
            <a:off x="9532788" y="7287370"/>
            <a:ext cx="747884" cy="74788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2"/>
            </a:solidFill>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3219"/>
                </a:lnSpc>
              </a:pPr>
              <a:r>
                <a:rPr lang="en-US" sz="2299">
                  <a:solidFill>
                    <a:srgbClr val="216C53"/>
                  </a:solidFill>
                  <a:latin typeface="Montserrat Classic Bold"/>
                </a:rPr>
                <a:t>4</a:t>
              </a:r>
            </a:p>
          </p:txBody>
        </p:sp>
      </p:grpSp>
      <p:sp>
        <p:nvSpPr>
          <p:cNvPr name="TextBox 23" id="23"/>
          <p:cNvSpPr txBox="true"/>
          <p:nvPr/>
        </p:nvSpPr>
        <p:spPr>
          <a:xfrm rot="0">
            <a:off x="11195446" y="6913593"/>
            <a:ext cx="5211391" cy="1374775"/>
          </a:xfrm>
          <a:prstGeom prst="rect">
            <a:avLst/>
          </a:prstGeom>
        </p:spPr>
        <p:txBody>
          <a:bodyPr anchor="t" rtlCol="false" tIns="0" lIns="0" bIns="0" rIns="0">
            <a:spAutoFit/>
          </a:bodyPr>
          <a:lstStyle/>
          <a:p>
            <a:pPr algn="l">
              <a:lnSpc>
                <a:spcPts val="5599"/>
              </a:lnSpc>
              <a:spcBef>
                <a:spcPct val="0"/>
              </a:spcBef>
            </a:pPr>
            <a:r>
              <a:rPr lang="en-US" sz="3999" spc="195">
                <a:solidFill>
                  <a:srgbClr val="FFFEF2"/>
                </a:solidFill>
                <a:latin typeface="Montserrat Ultra-Bold"/>
              </a:rPr>
              <a:t>YÊU CẦU QUẢN LÝ VÀ TRUY VẤN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439381" y="191770"/>
            <a:ext cx="6369930" cy="778510"/>
          </a:xfrm>
          <a:prstGeom prst="rect">
            <a:avLst/>
          </a:prstGeom>
        </p:spPr>
        <p:txBody>
          <a:bodyPr anchor="t" rtlCol="false" tIns="0" lIns="0" bIns="0" rIns="0">
            <a:spAutoFit/>
          </a:bodyPr>
          <a:lstStyle/>
          <a:p>
            <a:pPr algn="l">
              <a:lnSpc>
                <a:spcPts val="6439"/>
              </a:lnSpc>
              <a:spcBef>
                <a:spcPct val="0"/>
              </a:spcBef>
            </a:pPr>
            <a:r>
              <a:rPr lang="en-US" sz="4599" spc="225">
                <a:solidFill>
                  <a:srgbClr val="216C53"/>
                </a:solidFill>
                <a:latin typeface="Montserrat Ultra-Bold"/>
              </a:rPr>
              <a:t>DEPT_EMP </a:t>
            </a:r>
          </a:p>
        </p:txBody>
      </p:sp>
      <p:graphicFrame>
        <p:nvGraphicFramePr>
          <p:cNvPr name="Table 8" id="8"/>
          <p:cNvGraphicFramePr>
            <a:graphicFrameLocks noGrp="true"/>
          </p:cNvGraphicFramePr>
          <p:nvPr/>
        </p:nvGraphicFramePr>
        <p:xfrm>
          <a:off x="619359" y="2323803"/>
          <a:ext cx="15765319" cy="5133975"/>
        </p:xfrm>
        <a:graphic>
          <a:graphicData uri="http://schemas.openxmlformats.org/drawingml/2006/table">
            <a:tbl>
              <a:tblPr/>
              <a:tblGrid>
                <a:gridCol w="4121204"/>
                <a:gridCol w="2328823"/>
                <a:gridCol w="2328823"/>
                <a:gridCol w="2328823"/>
                <a:gridCol w="2328823"/>
                <a:gridCol w="2328823"/>
              </a:tblGrid>
              <a:tr h="1026795">
                <a:tc>
                  <a:txBody>
                    <a:bodyPr anchor="t" rtlCol="false"/>
                    <a:lstStyle/>
                    <a:p>
                      <a:pPr algn="ctr">
                        <a:lnSpc>
                          <a:spcPts val="2796"/>
                        </a:lnSpc>
                        <a:defRPr/>
                      </a:pPr>
                      <a:r>
                        <a:rPr lang="en-US" sz="1997">
                          <a:solidFill>
                            <a:srgbClr val="000000"/>
                          </a:solidFill>
                          <a:latin typeface="Montserrat Bold"/>
                        </a:rPr>
                        <a:t>FIELD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TYPE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KEY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DEFAULT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EXTRA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2796"/>
                        </a:lnSpc>
                        <a:defRPr/>
                      </a:pPr>
                      <a:r>
                        <a:rPr lang="en-US" sz="1997">
                          <a:solidFill>
                            <a:srgbClr val="000000"/>
                          </a:solidFill>
                          <a:latin typeface="Montserrat"/>
                        </a:rPr>
                        <a:t>EMP_ID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int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PRI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2796"/>
                        </a:lnSpc>
                        <a:defRPr/>
                      </a:pPr>
                      <a:r>
                        <a:rPr lang="en-US" sz="1997">
                          <a:solidFill>
                            <a:srgbClr val="000000"/>
                          </a:solidFill>
                          <a:latin typeface="Montserrat"/>
                        </a:rPr>
                        <a:t>DEPT_ID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char(4)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PRI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2796"/>
                        </a:lnSpc>
                        <a:defRPr/>
                      </a:pPr>
                      <a:r>
                        <a:rPr lang="en-US" sz="1997">
                          <a:solidFill>
                            <a:srgbClr val="000000"/>
                          </a:solidFill>
                          <a:latin typeface="Montserrat"/>
                        </a:rPr>
                        <a:t>START_DATE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datetime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PRI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2796"/>
                        </a:lnSpc>
                        <a:defRPr/>
                      </a:pPr>
                      <a:r>
                        <a:rPr lang="en-US" sz="1997">
                          <a:solidFill>
                            <a:srgbClr val="000000"/>
                          </a:solidFill>
                          <a:latin typeface="Montserrat"/>
                        </a:rPr>
                        <a:t>END_DATE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datetime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YES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439381" y="191770"/>
            <a:ext cx="9751670" cy="778510"/>
          </a:xfrm>
          <a:prstGeom prst="rect">
            <a:avLst/>
          </a:prstGeom>
        </p:spPr>
        <p:txBody>
          <a:bodyPr anchor="t" rtlCol="false" tIns="0" lIns="0" bIns="0" rIns="0">
            <a:spAutoFit/>
          </a:bodyPr>
          <a:lstStyle/>
          <a:p>
            <a:pPr algn="l">
              <a:lnSpc>
                <a:spcPts val="6439"/>
              </a:lnSpc>
              <a:spcBef>
                <a:spcPct val="0"/>
              </a:spcBef>
            </a:pPr>
            <a:r>
              <a:rPr lang="en-US" sz="4599" spc="225">
                <a:solidFill>
                  <a:srgbClr val="216C53"/>
                </a:solidFill>
                <a:latin typeface="Montserrat Ultra-Bold"/>
              </a:rPr>
              <a:t>DEPT_MANAGER </a:t>
            </a:r>
          </a:p>
        </p:txBody>
      </p:sp>
      <p:graphicFrame>
        <p:nvGraphicFramePr>
          <p:cNvPr name="Table 8" id="8"/>
          <p:cNvGraphicFramePr>
            <a:graphicFrameLocks noGrp="true"/>
          </p:cNvGraphicFramePr>
          <p:nvPr/>
        </p:nvGraphicFramePr>
        <p:xfrm>
          <a:off x="619359" y="2323803"/>
          <a:ext cx="15765319" cy="5133975"/>
        </p:xfrm>
        <a:graphic>
          <a:graphicData uri="http://schemas.openxmlformats.org/drawingml/2006/table">
            <a:tbl>
              <a:tblPr/>
              <a:tblGrid>
                <a:gridCol w="4121204"/>
                <a:gridCol w="2328823"/>
                <a:gridCol w="2328823"/>
                <a:gridCol w="2328823"/>
                <a:gridCol w="2328823"/>
                <a:gridCol w="2328823"/>
              </a:tblGrid>
              <a:tr h="1026795">
                <a:tc>
                  <a:txBody>
                    <a:bodyPr anchor="t" rtlCol="false"/>
                    <a:lstStyle/>
                    <a:p>
                      <a:pPr algn="ctr">
                        <a:lnSpc>
                          <a:spcPts val="2796"/>
                        </a:lnSpc>
                        <a:defRPr/>
                      </a:pPr>
                      <a:r>
                        <a:rPr lang="en-US" sz="1997">
                          <a:solidFill>
                            <a:srgbClr val="000000"/>
                          </a:solidFill>
                          <a:latin typeface="Montserrat Bold"/>
                        </a:rPr>
                        <a:t>FIELD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TYPE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KEY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DEFAULT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EXTRA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2796"/>
                        </a:lnSpc>
                        <a:defRPr/>
                      </a:pPr>
                      <a:r>
                        <a:rPr lang="en-US" sz="1997">
                          <a:solidFill>
                            <a:srgbClr val="000000"/>
                          </a:solidFill>
                          <a:latin typeface="Montserrat"/>
                        </a:rPr>
                        <a:t>EMP_ID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int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PRI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2796"/>
                        </a:lnSpc>
                        <a:defRPr/>
                      </a:pPr>
                      <a:r>
                        <a:rPr lang="en-US" sz="1997">
                          <a:solidFill>
                            <a:srgbClr val="000000"/>
                          </a:solidFill>
                          <a:latin typeface="Montserrat"/>
                        </a:rPr>
                        <a:t>DEPT_ID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char(4)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PRI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2796"/>
                        </a:lnSpc>
                        <a:defRPr/>
                      </a:pPr>
                      <a:r>
                        <a:rPr lang="en-US" sz="1997">
                          <a:solidFill>
                            <a:srgbClr val="000000"/>
                          </a:solidFill>
                          <a:latin typeface="Montserrat"/>
                        </a:rPr>
                        <a:t>START_DATE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datetime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PRI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795">
                <a:tc>
                  <a:txBody>
                    <a:bodyPr anchor="t" rtlCol="false"/>
                    <a:lstStyle/>
                    <a:p>
                      <a:pPr algn="ctr">
                        <a:lnSpc>
                          <a:spcPts val="2796"/>
                        </a:lnSpc>
                        <a:defRPr/>
                      </a:pPr>
                      <a:r>
                        <a:rPr lang="en-US" sz="1997">
                          <a:solidFill>
                            <a:srgbClr val="000000"/>
                          </a:solidFill>
                          <a:latin typeface="Montserrat"/>
                        </a:rPr>
                        <a:t>END_DATE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datetime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YES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216C53"/>
            </a:solidFill>
          </p:spPr>
        </p:sp>
        <p:sp>
          <p:nvSpPr>
            <p:cNvPr name="TextBox 4" id="4"/>
            <p:cNvSpPr txBox="true"/>
            <p:nvPr/>
          </p:nvSpPr>
          <p:spPr>
            <a:xfrm>
              <a:off x="0" y="-66675"/>
              <a:ext cx="2408296" cy="2776008"/>
            </a:xfrm>
            <a:prstGeom prst="rect">
              <a:avLst/>
            </a:prstGeom>
          </p:spPr>
          <p:txBody>
            <a:bodyPr anchor="ctr" rtlCol="false" tIns="50800" lIns="50800" bIns="50800" rIns="50800"/>
            <a:lstStyle/>
            <a:p>
              <a:pPr algn="ctr">
                <a:lnSpc>
                  <a:spcPts val="3175"/>
                </a:lnSpc>
              </a:pPr>
            </a:p>
          </p:txBody>
        </p:sp>
      </p:grpSp>
      <p:sp>
        <p:nvSpPr>
          <p:cNvPr name="AutoShape 5" id="5"/>
          <p:cNvSpPr/>
          <p:nvPr/>
        </p:nvSpPr>
        <p:spPr>
          <a:xfrm flipV="true">
            <a:off x="1238718" y="6296743"/>
            <a:ext cx="4796497" cy="19050"/>
          </a:xfrm>
          <a:prstGeom prst="line">
            <a:avLst/>
          </a:prstGeom>
          <a:ln cap="flat" w="38100">
            <a:solidFill>
              <a:srgbClr val="FFFEF2"/>
            </a:solidFill>
            <a:prstDash val="solid"/>
            <a:headEnd type="none" len="sm" w="sm"/>
            <a:tailEnd type="none" len="sm" w="sm"/>
          </a:ln>
        </p:spPr>
      </p:sp>
      <p:sp>
        <p:nvSpPr>
          <p:cNvPr name="Freeform 6" id="6"/>
          <p:cNvSpPr/>
          <p:nvPr/>
        </p:nvSpPr>
        <p:spPr>
          <a:xfrm flipH="false" flipV="false" rot="0">
            <a:off x="10005569" y="991260"/>
            <a:ext cx="661615" cy="661615"/>
          </a:xfrm>
          <a:custGeom>
            <a:avLst/>
            <a:gdLst/>
            <a:ahLst/>
            <a:cxnLst/>
            <a:rect r="r" b="b" t="t" l="l"/>
            <a:pathLst>
              <a:path h="661615" w="661615">
                <a:moveTo>
                  <a:pt x="0" y="0"/>
                </a:moveTo>
                <a:lnTo>
                  <a:pt x="661615" y="0"/>
                </a:lnTo>
                <a:lnTo>
                  <a:pt x="661615" y="661615"/>
                </a:lnTo>
                <a:lnTo>
                  <a:pt x="0" y="661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238718" y="3590840"/>
            <a:ext cx="6626308" cy="2696577"/>
          </a:xfrm>
          <a:prstGeom prst="rect">
            <a:avLst/>
          </a:prstGeom>
        </p:spPr>
        <p:txBody>
          <a:bodyPr anchor="t" rtlCol="false" tIns="0" lIns="0" bIns="0" rIns="0">
            <a:spAutoFit/>
          </a:bodyPr>
          <a:lstStyle/>
          <a:p>
            <a:pPr algn="l">
              <a:lnSpc>
                <a:spcPts val="7081"/>
              </a:lnSpc>
            </a:pPr>
            <a:r>
              <a:rPr lang="en-US" sz="6157" spc="301">
                <a:solidFill>
                  <a:srgbClr val="FFFEF2"/>
                </a:solidFill>
                <a:latin typeface="Montserrat Ultra-Bold"/>
              </a:rPr>
              <a:t>4. YÊU CẦU QUẢN LÝ VÀ TRUY VẤN</a:t>
            </a:r>
          </a:p>
        </p:txBody>
      </p:sp>
      <p:sp>
        <p:nvSpPr>
          <p:cNvPr name="TextBox 8" id="8"/>
          <p:cNvSpPr txBox="true"/>
          <p:nvPr/>
        </p:nvSpPr>
        <p:spPr>
          <a:xfrm rot="0">
            <a:off x="11029751" y="4746017"/>
            <a:ext cx="5077712" cy="669925"/>
          </a:xfrm>
          <a:prstGeom prst="rect">
            <a:avLst/>
          </a:prstGeom>
        </p:spPr>
        <p:txBody>
          <a:bodyPr anchor="t" rtlCol="false" tIns="0" lIns="0" bIns="0" rIns="0">
            <a:spAutoFit/>
          </a:bodyPr>
          <a:lstStyle/>
          <a:p>
            <a:pPr algn="l">
              <a:lnSpc>
                <a:spcPts val="5599"/>
              </a:lnSpc>
              <a:spcBef>
                <a:spcPct val="0"/>
              </a:spcBef>
            </a:pPr>
            <a:r>
              <a:rPr lang="en-US" sz="3999" spc="195">
                <a:solidFill>
                  <a:srgbClr val="216C53"/>
                </a:solidFill>
                <a:latin typeface="Montserrat Ultra-Bold"/>
              </a:rPr>
              <a:t>VIEW , TRIGGER</a:t>
            </a:r>
          </a:p>
        </p:txBody>
      </p:sp>
      <p:sp>
        <p:nvSpPr>
          <p:cNvPr name="Freeform 9" id="9"/>
          <p:cNvSpPr/>
          <p:nvPr/>
        </p:nvSpPr>
        <p:spPr>
          <a:xfrm flipH="false" flipV="false" rot="0">
            <a:off x="10005569" y="2900650"/>
            <a:ext cx="661615" cy="661615"/>
          </a:xfrm>
          <a:custGeom>
            <a:avLst/>
            <a:gdLst/>
            <a:ahLst/>
            <a:cxnLst/>
            <a:rect r="r" b="b" t="t" l="l"/>
            <a:pathLst>
              <a:path h="661615" w="661615">
                <a:moveTo>
                  <a:pt x="0" y="0"/>
                </a:moveTo>
                <a:lnTo>
                  <a:pt x="661615" y="0"/>
                </a:lnTo>
                <a:lnTo>
                  <a:pt x="661615" y="661615"/>
                </a:lnTo>
                <a:lnTo>
                  <a:pt x="0" y="661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1029751" y="982950"/>
            <a:ext cx="5439525" cy="669925"/>
          </a:xfrm>
          <a:prstGeom prst="rect">
            <a:avLst/>
          </a:prstGeom>
        </p:spPr>
        <p:txBody>
          <a:bodyPr anchor="t" rtlCol="false" tIns="0" lIns="0" bIns="0" rIns="0">
            <a:spAutoFit/>
          </a:bodyPr>
          <a:lstStyle/>
          <a:p>
            <a:pPr algn="l">
              <a:lnSpc>
                <a:spcPts val="5599"/>
              </a:lnSpc>
              <a:spcBef>
                <a:spcPct val="0"/>
              </a:spcBef>
            </a:pPr>
            <a:r>
              <a:rPr lang="en-US" sz="3999" spc="195">
                <a:solidFill>
                  <a:srgbClr val="216C53"/>
                </a:solidFill>
                <a:latin typeface="Montserrat Ultra-Bold"/>
              </a:rPr>
              <a:t>INDEX</a:t>
            </a:r>
          </a:p>
        </p:txBody>
      </p:sp>
      <p:sp>
        <p:nvSpPr>
          <p:cNvPr name="Freeform 11" id="11"/>
          <p:cNvSpPr/>
          <p:nvPr/>
        </p:nvSpPr>
        <p:spPr>
          <a:xfrm flipH="false" flipV="false" rot="0">
            <a:off x="10005569" y="6722083"/>
            <a:ext cx="661615" cy="661615"/>
          </a:xfrm>
          <a:custGeom>
            <a:avLst/>
            <a:gdLst/>
            <a:ahLst/>
            <a:cxnLst/>
            <a:rect r="r" b="b" t="t" l="l"/>
            <a:pathLst>
              <a:path h="661615" w="661615">
                <a:moveTo>
                  <a:pt x="0" y="0"/>
                </a:moveTo>
                <a:lnTo>
                  <a:pt x="661615" y="0"/>
                </a:lnTo>
                <a:lnTo>
                  <a:pt x="661615" y="661615"/>
                </a:lnTo>
                <a:lnTo>
                  <a:pt x="0" y="661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1029751" y="6713773"/>
            <a:ext cx="7800448" cy="669925"/>
          </a:xfrm>
          <a:prstGeom prst="rect">
            <a:avLst/>
          </a:prstGeom>
        </p:spPr>
        <p:txBody>
          <a:bodyPr anchor="t" rtlCol="false" tIns="0" lIns="0" bIns="0" rIns="0">
            <a:spAutoFit/>
          </a:bodyPr>
          <a:lstStyle/>
          <a:p>
            <a:pPr algn="l">
              <a:lnSpc>
                <a:spcPts val="5599"/>
              </a:lnSpc>
              <a:spcBef>
                <a:spcPct val="0"/>
              </a:spcBef>
            </a:pPr>
            <a:r>
              <a:rPr lang="en-US" sz="3999" spc="195">
                <a:solidFill>
                  <a:srgbClr val="216C53"/>
                </a:solidFill>
                <a:latin typeface="Montserrat Ultra-Bold"/>
              </a:rPr>
              <a:t>PROCEDURE , FUNCTION</a:t>
            </a:r>
          </a:p>
        </p:txBody>
      </p:sp>
      <p:sp>
        <p:nvSpPr>
          <p:cNvPr name="Freeform 13" id="13"/>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0005569" y="4812692"/>
            <a:ext cx="661615" cy="661615"/>
          </a:xfrm>
          <a:custGeom>
            <a:avLst/>
            <a:gdLst/>
            <a:ahLst/>
            <a:cxnLst/>
            <a:rect r="r" b="b" t="t" l="l"/>
            <a:pathLst>
              <a:path h="661615" w="661615">
                <a:moveTo>
                  <a:pt x="0" y="0"/>
                </a:moveTo>
                <a:lnTo>
                  <a:pt x="661615" y="0"/>
                </a:lnTo>
                <a:lnTo>
                  <a:pt x="661615" y="661616"/>
                </a:lnTo>
                <a:lnTo>
                  <a:pt x="0" y="66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1029751" y="2892340"/>
            <a:ext cx="5439525" cy="669925"/>
          </a:xfrm>
          <a:prstGeom prst="rect">
            <a:avLst/>
          </a:prstGeom>
        </p:spPr>
        <p:txBody>
          <a:bodyPr anchor="t" rtlCol="false" tIns="0" lIns="0" bIns="0" rIns="0">
            <a:spAutoFit/>
          </a:bodyPr>
          <a:lstStyle/>
          <a:p>
            <a:pPr algn="l">
              <a:lnSpc>
                <a:spcPts val="5599"/>
              </a:lnSpc>
              <a:spcBef>
                <a:spcPct val="0"/>
              </a:spcBef>
            </a:pPr>
            <a:r>
              <a:rPr lang="en-US" sz="3999" spc="195">
                <a:solidFill>
                  <a:srgbClr val="216C53"/>
                </a:solidFill>
                <a:latin typeface="Montserrat Ultra-Bold"/>
              </a:rPr>
              <a:t>QUERY</a:t>
            </a:r>
          </a:p>
        </p:txBody>
      </p:sp>
      <p:sp>
        <p:nvSpPr>
          <p:cNvPr name="TextBox 16" id="16"/>
          <p:cNvSpPr txBox="true"/>
          <p:nvPr/>
        </p:nvSpPr>
        <p:spPr>
          <a:xfrm rot="0">
            <a:off x="11029751" y="8588375"/>
            <a:ext cx="5629156" cy="669925"/>
          </a:xfrm>
          <a:prstGeom prst="rect">
            <a:avLst/>
          </a:prstGeom>
        </p:spPr>
        <p:txBody>
          <a:bodyPr anchor="t" rtlCol="false" tIns="0" lIns="0" bIns="0" rIns="0">
            <a:spAutoFit/>
          </a:bodyPr>
          <a:lstStyle/>
          <a:p>
            <a:pPr algn="ctr">
              <a:lnSpc>
                <a:spcPts val="5599"/>
              </a:lnSpc>
              <a:spcBef>
                <a:spcPct val="0"/>
              </a:spcBef>
            </a:pPr>
            <a:r>
              <a:rPr lang="en-US" sz="3999" spc="195">
                <a:solidFill>
                  <a:srgbClr val="216C53"/>
                </a:solidFill>
                <a:latin typeface="Montserrat Ultra-Bold"/>
              </a:rPr>
              <a:t>FULL TEXT SEARCH</a:t>
            </a:r>
          </a:p>
        </p:txBody>
      </p:sp>
      <p:sp>
        <p:nvSpPr>
          <p:cNvPr name="Freeform 17" id="17"/>
          <p:cNvSpPr/>
          <p:nvPr/>
        </p:nvSpPr>
        <p:spPr>
          <a:xfrm flipH="false" flipV="false" rot="0">
            <a:off x="10005569" y="8631473"/>
            <a:ext cx="661615" cy="661615"/>
          </a:xfrm>
          <a:custGeom>
            <a:avLst/>
            <a:gdLst/>
            <a:ahLst/>
            <a:cxnLst/>
            <a:rect r="r" b="b" t="t" l="l"/>
            <a:pathLst>
              <a:path h="661615" w="661615">
                <a:moveTo>
                  <a:pt x="0" y="0"/>
                </a:moveTo>
                <a:lnTo>
                  <a:pt x="661615" y="0"/>
                </a:lnTo>
                <a:lnTo>
                  <a:pt x="661615" y="661615"/>
                </a:lnTo>
                <a:lnTo>
                  <a:pt x="0" y="661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19359" y="1630721"/>
            <a:ext cx="11057234" cy="2250781"/>
          </a:xfrm>
          <a:custGeom>
            <a:avLst/>
            <a:gdLst/>
            <a:ahLst/>
            <a:cxnLst/>
            <a:rect r="r" b="b" t="t" l="l"/>
            <a:pathLst>
              <a:path h="2250781" w="11057234">
                <a:moveTo>
                  <a:pt x="0" y="0"/>
                </a:moveTo>
                <a:lnTo>
                  <a:pt x="11057234" y="0"/>
                </a:lnTo>
                <a:lnTo>
                  <a:pt x="11057234" y="2250781"/>
                </a:lnTo>
                <a:lnTo>
                  <a:pt x="0" y="2250781"/>
                </a:lnTo>
                <a:lnTo>
                  <a:pt x="0" y="0"/>
                </a:lnTo>
                <a:close/>
              </a:path>
            </a:pathLst>
          </a:custGeom>
          <a:blipFill>
            <a:blip r:embed="rId6"/>
            <a:stretch>
              <a:fillRect l="0" t="0" r="0" b="0"/>
            </a:stretch>
          </a:blipFill>
        </p:spPr>
      </p:sp>
      <p:sp>
        <p:nvSpPr>
          <p:cNvPr name="Freeform 8" id="8"/>
          <p:cNvSpPr/>
          <p:nvPr/>
        </p:nvSpPr>
        <p:spPr>
          <a:xfrm flipH="false" flipV="false" rot="0">
            <a:off x="12429068" y="6934254"/>
            <a:ext cx="3705233" cy="1379880"/>
          </a:xfrm>
          <a:custGeom>
            <a:avLst/>
            <a:gdLst/>
            <a:ahLst/>
            <a:cxnLst/>
            <a:rect r="r" b="b" t="t" l="l"/>
            <a:pathLst>
              <a:path h="1379880" w="3705233">
                <a:moveTo>
                  <a:pt x="0" y="0"/>
                </a:moveTo>
                <a:lnTo>
                  <a:pt x="3705232" y="0"/>
                </a:lnTo>
                <a:lnTo>
                  <a:pt x="3705232" y="1379879"/>
                </a:lnTo>
                <a:lnTo>
                  <a:pt x="0" y="1379879"/>
                </a:lnTo>
                <a:lnTo>
                  <a:pt x="0" y="0"/>
                </a:lnTo>
                <a:close/>
              </a:path>
            </a:pathLst>
          </a:custGeom>
          <a:blipFill>
            <a:blip r:embed="rId7"/>
            <a:stretch>
              <a:fillRect l="0" t="0" r="0" b="0"/>
            </a:stretch>
          </a:blipFill>
        </p:spPr>
      </p:sp>
      <p:sp>
        <p:nvSpPr>
          <p:cNvPr name="Freeform 9" id="9"/>
          <p:cNvSpPr/>
          <p:nvPr/>
        </p:nvSpPr>
        <p:spPr>
          <a:xfrm flipH="false" flipV="false" rot="0">
            <a:off x="12429068" y="8314133"/>
            <a:ext cx="3705233" cy="1373116"/>
          </a:xfrm>
          <a:custGeom>
            <a:avLst/>
            <a:gdLst/>
            <a:ahLst/>
            <a:cxnLst/>
            <a:rect r="r" b="b" t="t" l="l"/>
            <a:pathLst>
              <a:path h="1373116" w="3705233">
                <a:moveTo>
                  <a:pt x="0" y="0"/>
                </a:moveTo>
                <a:lnTo>
                  <a:pt x="3705232" y="0"/>
                </a:lnTo>
                <a:lnTo>
                  <a:pt x="3705232" y="1373116"/>
                </a:lnTo>
                <a:lnTo>
                  <a:pt x="0" y="1373116"/>
                </a:lnTo>
                <a:lnTo>
                  <a:pt x="0" y="0"/>
                </a:lnTo>
                <a:close/>
              </a:path>
            </a:pathLst>
          </a:custGeom>
          <a:blipFill>
            <a:blip r:embed="rId8"/>
            <a:stretch>
              <a:fillRect l="0" t="0" r="0" b="0"/>
            </a:stretch>
          </a:blipFill>
        </p:spPr>
      </p:sp>
      <p:sp>
        <p:nvSpPr>
          <p:cNvPr name="Freeform 10" id="10"/>
          <p:cNvSpPr/>
          <p:nvPr/>
        </p:nvSpPr>
        <p:spPr>
          <a:xfrm flipH="false" flipV="false" rot="0">
            <a:off x="12943283" y="3548340"/>
            <a:ext cx="3705233" cy="1337392"/>
          </a:xfrm>
          <a:custGeom>
            <a:avLst/>
            <a:gdLst/>
            <a:ahLst/>
            <a:cxnLst/>
            <a:rect r="r" b="b" t="t" l="l"/>
            <a:pathLst>
              <a:path h="1337392" w="3705233">
                <a:moveTo>
                  <a:pt x="0" y="0"/>
                </a:moveTo>
                <a:lnTo>
                  <a:pt x="3705233" y="0"/>
                </a:lnTo>
                <a:lnTo>
                  <a:pt x="3705233" y="1337392"/>
                </a:lnTo>
                <a:lnTo>
                  <a:pt x="0" y="1337392"/>
                </a:lnTo>
                <a:lnTo>
                  <a:pt x="0" y="0"/>
                </a:lnTo>
                <a:close/>
              </a:path>
            </a:pathLst>
          </a:custGeom>
          <a:blipFill>
            <a:blip r:embed="rId9"/>
            <a:stretch>
              <a:fillRect l="0" t="0" r="0" b="0"/>
            </a:stretch>
          </a:blipFill>
        </p:spPr>
      </p:sp>
      <p:sp>
        <p:nvSpPr>
          <p:cNvPr name="Freeform 11" id="11"/>
          <p:cNvSpPr/>
          <p:nvPr/>
        </p:nvSpPr>
        <p:spPr>
          <a:xfrm flipH="false" flipV="false" rot="0">
            <a:off x="12429068" y="5210699"/>
            <a:ext cx="3705233" cy="1376229"/>
          </a:xfrm>
          <a:custGeom>
            <a:avLst/>
            <a:gdLst/>
            <a:ahLst/>
            <a:cxnLst/>
            <a:rect r="r" b="b" t="t" l="l"/>
            <a:pathLst>
              <a:path h="1376229" w="3705233">
                <a:moveTo>
                  <a:pt x="0" y="0"/>
                </a:moveTo>
                <a:lnTo>
                  <a:pt x="3705232" y="0"/>
                </a:lnTo>
                <a:lnTo>
                  <a:pt x="3705232" y="1376229"/>
                </a:lnTo>
                <a:lnTo>
                  <a:pt x="0" y="1376229"/>
                </a:lnTo>
                <a:lnTo>
                  <a:pt x="0" y="0"/>
                </a:lnTo>
                <a:close/>
              </a:path>
            </a:pathLst>
          </a:custGeom>
          <a:blipFill>
            <a:blip r:embed="rId10"/>
            <a:stretch>
              <a:fillRect l="0" t="0" r="0" b="0"/>
            </a:stretch>
          </a:blipFill>
        </p:spPr>
      </p:sp>
      <p:sp>
        <p:nvSpPr>
          <p:cNvPr name="Freeform 12" id="12"/>
          <p:cNvSpPr/>
          <p:nvPr/>
        </p:nvSpPr>
        <p:spPr>
          <a:xfrm flipH="false" flipV="false" rot="0">
            <a:off x="619359" y="4481577"/>
            <a:ext cx="9182964" cy="4959345"/>
          </a:xfrm>
          <a:custGeom>
            <a:avLst/>
            <a:gdLst/>
            <a:ahLst/>
            <a:cxnLst/>
            <a:rect r="r" b="b" t="t" l="l"/>
            <a:pathLst>
              <a:path h="4959345" w="9182964">
                <a:moveTo>
                  <a:pt x="0" y="0"/>
                </a:moveTo>
                <a:lnTo>
                  <a:pt x="9182964" y="0"/>
                </a:lnTo>
                <a:lnTo>
                  <a:pt x="9182964" y="4959345"/>
                </a:lnTo>
                <a:lnTo>
                  <a:pt x="0" y="4959345"/>
                </a:lnTo>
                <a:lnTo>
                  <a:pt x="0" y="0"/>
                </a:lnTo>
                <a:close/>
              </a:path>
            </a:pathLst>
          </a:custGeom>
          <a:blipFill>
            <a:blip r:embed="rId11"/>
            <a:stretch>
              <a:fillRect l="0" t="0" r="0" b="0"/>
            </a:stretch>
          </a:blipFill>
        </p:spPr>
      </p:sp>
      <p:sp>
        <p:nvSpPr>
          <p:cNvPr name="TextBox 13" id="13"/>
          <p:cNvSpPr txBox="true"/>
          <p:nvPr/>
        </p:nvSpPr>
        <p:spPr>
          <a:xfrm rot="0">
            <a:off x="1538727" y="184149"/>
            <a:ext cx="6005660"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Ultra-Bold"/>
              </a:rPr>
              <a:t>INDEX</a:t>
            </a:r>
          </a:p>
        </p:txBody>
      </p:sp>
      <p:sp>
        <p:nvSpPr>
          <p:cNvPr name="TextBox 14" id="14"/>
          <p:cNvSpPr txBox="true"/>
          <p:nvPr/>
        </p:nvSpPr>
        <p:spPr>
          <a:xfrm rot="378796">
            <a:off x="9943964" y="5575464"/>
            <a:ext cx="752118" cy="580390"/>
          </a:xfrm>
          <a:prstGeom prst="rect">
            <a:avLst/>
          </a:prstGeom>
        </p:spPr>
        <p:txBody>
          <a:bodyPr anchor="t" rtlCol="false" tIns="0" lIns="0" bIns="0" rIns="0">
            <a:spAutoFit/>
          </a:bodyPr>
          <a:lstStyle/>
          <a:p>
            <a:pPr algn="ctr">
              <a:lnSpc>
                <a:spcPts val="4759"/>
              </a:lnSpc>
            </a:pPr>
            <a:r>
              <a:rPr lang="en-US" sz="3399">
                <a:solidFill>
                  <a:srgbClr val="216C53"/>
                </a:solidFill>
                <a:latin typeface="Noto Serif Display"/>
              </a:rPr>
              <a:t>Sau</a:t>
            </a:r>
          </a:p>
        </p:txBody>
      </p:sp>
      <p:sp>
        <p:nvSpPr>
          <p:cNvPr name="TextBox 15" id="15"/>
          <p:cNvSpPr txBox="true"/>
          <p:nvPr/>
        </p:nvSpPr>
        <p:spPr>
          <a:xfrm rot="-1278860">
            <a:off x="7884408" y="4564413"/>
            <a:ext cx="4840367" cy="580390"/>
          </a:xfrm>
          <a:prstGeom prst="rect">
            <a:avLst/>
          </a:prstGeom>
        </p:spPr>
        <p:txBody>
          <a:bodyPr anchor="t" rtlCol="false" tIns="0" lIns="0" bIns="0" rIns="0">
            <a:spAutoFit/>
          </a:bodyPr>
          <a:lstStyle/>
          <a:p>
            <a:pPr algn="ctr">
              <a:lnSpc>
                <a:spcPts val="4759"/>
              </a:lnSpc>
            </a:pPr>
            <a:r>
              <a:rPr lang="en-US" sz="3399">
                <a:solidFill>
                  <a:srgbClr val="216C53"/>
                </a:solidFill>
                <a:latin typeface="Noto Serif Display"/>
              </a:rPr>
              <a:t>Trước</a:t>
            </a:r>
          </a:p>
        </p:txBody>
      </p:sp>
      <p:sp>
        <p:nvSpPr>
          <p:cNvPr name="TextBox 16" id="16"/>
          <p:cNvSpPr txBox="true"/>
          <p:nvPr/>
        </p:nvSpPr>
        <p:spPr>
          <a:xfrm rot="0">
            <a:off x="7702153" y="8504633"/>
            <a:ext cx="4840367" cy="580390"/>
          </a:xfrm>
          <a:prstGeom prst="rect">
            <a:avLst/>
          </a:prstGeom>
        </p:spPr>
        <p:txBody>
          <a:bodyPr anchor="t" rtlCol="false" tIns="0" lIns="0" bIns="0" rIns="0">
            <a:spAutoFit/>
          </a:bodyPr>
          <a:lstStyle/>
          <a:p>
            <a:pPr algn="ctr">
              <a:lnSpc>
                <a:spcPts val="4759"/>
              </a:lnSpc>
            </a:pPr>
            <a:r>
              <a:rPr lang="en-US" sz="3399">
                <a:solidFill>
                  <a:srgbClr val="216C53"/>
                </a:solidFill>
                <a:latin typeface="Noto Serif Display"/>
              </a:rPr>
              <a:t>Sau</a:t>
            </a:r>
          </a:p>
        </p:txBody>
      </p:sp>
      <p:sp>
        <p:nvSpPr>
          <p:cNvPr name="TextBox 17" id="17"/>
          <p:cNvSpPr txBox="true"/>
          <p:nvPr/>
        </p:nvSpPr>
        <p:spPr>
          <a:xfrm rot="-116400">
            <a:off x="7708879" y="7127003"/>
            <a:ext cx="4840367" cy="580390"/>
          </a:xfrm>
          <a:prstGeom prst="rect">
            <a:avLst/>
          </a:prstGeom>
        </p:spPr>
        <p:txBody>
          <a:bodyPr anchor="t" rtlCol="false" tIns="0" lIns="0" bIns="0" rIns="0">
            <a:spAutoFit/>
          </a:bodyPr>
          <a:lstStyle/>
          <a:p>
            <a:pPr algn="ctr">
              <a:lnSpc>
                <a:spcPts val="4759"/>
              </a:lnSpc>
            </a:pPr>
            <a:r>
              <a:rPr lang="en-US" sz="3399">
                <a:solidFill>
                  <a:srgbClr val="216C53"/>
                </a:solidFill>
                <a:latin typeface="Noto Serif Display"/>
              </a:rPr>
              <a:t>Trước</a:t>
            </a:r>
          </a:p>
        </p:txBody>
      </p:sp>
      <p:sp>
        <p:nvSpPr>
          <p:cNvPr name="AutoShape 18" id="18"/>
          <p:cNvSpPr/>
          <p:nvPr/>
        </p:nvSpPr>
        <p:spPr>
          <a:xfrm flipV="true">
            <a:off x="10409902" y="4217036"/>
            <a:ext cx="2533381" cy="907984"/>
          </a:xfrm>
          <a:prstGeom prst="line">
            <a:avLst/>
          </a:prstGeom>
          <a:ln cap="flat" w="38100">
            <a:solidFill>
              <a:srgbClr val="000000"/>
            </a:solidFill>
            <a:prstDash val="solid"/>
            <a:headEnd type="none" len="sm" w="sm"/>
            <a:tailEnd type="arrow" len="sm" w="med"/>
          </a:ln>
        </p:spPr>
      </p:sp>
      <p:sp>
        <p:nvSpPr>
          <p:cNvPr name="AutoShape 19" id="19"/>
          <p:cNvSpPr/>
          <p:nvPr/>
        </p:nvSpPr>
        <p:spPr>
          <a:xfrm>
            <a:off x="10694892" y="5898813"/>
            <a:ext cx="1734176" cy="0"/>
          </a:xfrm>
          <a:prstGeom prst="line">
            <a:avLst/>
          </a:prstGeom>
          <a:ln cap="flat" w="38100">
            <a:solidFill>
              <a:srgbClr val="000000"/>
            </a:solidFill>
            <a:prstDash val="solid"/>
            <a:headEnd type="none" len="sm" w="sm"/>
            <a:tailEnd type="arrow" len="sm" w="med"/>
          </a:ln>
        </p:spPr>
      </p:sp>
      <p:sp>
        <p:nvSpPr>
          <p:cNvPr name="AutoShape 20" id="20"/>
          <p:cNvSpPr/>
          <p:nvPr/>
        </p:nvSpPr>
        <p:spPr>
          <a:xfrm flipV="true">
            <a:off x="10138340" y="7624193"/>
            <a:ext cx="2290727" cy="83048"/>
          </a:xfrm>
          <a:prstGeom prst="line">
            <a:avLst/>
          </a:prstGeom>
          <a:ln cap="flat" w="38100">
            <a:solidFill>
              <a:srgbClr val="000000"/>
            </a:solidFill>
            <a:prstDash val="solid"/>
            <a:headEnd type="none" len="sm" w="sm"/>
            <a:tailEnd type="arrow" len="sm" w="med"/>
          </a:ln>
        </p:spPr>
      </p:sp>
      <p:sp>
        <p:nvSpPr>
          <p:cNvPr name="AutoShape 21" id="21"/>
          <p:cNvSpPr/>
          <p:nvPr/>
        </p:nvSpPr>
        <p:spPr>
          <a:xfrm>
            <a:off x="10122336" y="8571308"/>
            <a:ext cx="2306731" cy="429383"/>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77468" y="3744512"/>
            <a:ext cx="15998521" cy="1902616"/>
          </a:xfrm>
          <a:custGeom>
            <a:avLst/>
            <a:gdLst/>
            <a:ahLst/>
            <a:cxnLst/>
            <a:rect r="r" b="b" t="t" l="l"/>
            <a:pathLst>
              <a:path h="1902616" w="15998521">
                <a:moveTo>
                  <a:pt x="0" y="0"/>
                </a:moveTo>
                <a:lnTo>
                  <a:pt x="15998521" y="0"/>
                </a:lnTo>
                <a:lnTo>
                  <a:pt x="15998521" y="1902616"/>
                </a:lnTo>
                <a:lnTo>
                  <a:pt x="0" y="1902616"/>
                </a:lnTo>
                <a:lnTo>
                  <a:pt x="0" y="0"/>
                </a:lnTo>
                <a:close/>
              </a:path>
            </a:pathLst>
          </a:custGeom>
          <a:blipFill>
            <a:blip r:embed="rId6"/>
            <a:stretch>
              <a:fillRect l="0" t="0" r="0" b="0"/>
            </a:stretch>
          </a:blipFill>
        </p:spPr>
      </p:sp>
      <p:sp>
        <p:nvSpPr>
          <p:cNvPr name="Freeform 8" id="8"/>
          <p:cNvSpPr/>
          <p:nvPr/>
        </p:nvSpPr>
        <p:spPr>
          <a:xfrm flipH="false" flipV="false" rot="0">
            <a:off x="619359" y="6785366"/>
            <a:ext cx="15856630" cy="2115938"/>
          </a:xfrm>
          <a:custGeom>
            <a:avLst/>
            <a:gdLst/>
            <a:ahLst/>
            <a:cxnLst/>
            <a:rect r="r" b="b" t="t" l="l"/>
            <a:pathLst>
              <a:path h="2115938" w="15856630">
                <a:moveTo>
                  <a:pt x="0" y="0"/>
                </a:moveTo>
                <a:lnTo>
                  <a:pt x="15856630" y="0"/>
                </a:lnTo>
                <a:lnTo>
                  <a:pt x="15856630" y="2115937"/>
                </a:lnTo>
                <a:lnTo>
                  <a:pt x="0" y="2115937"/>
                </a:lnTo>
                <a:lnTo>
                  <a:pt x="0" y="0"/>
                </a:lnTo>
                <a:close/>
              </a:path>
            </a:pathLst>
          </a:custGeom>
          <a:blipFill>
            <a:blip r:embed="rId7"/>
            <a:stretch>
              <a:fillRect l="0" t="0" r="0" b="0"/>
            </a:stretch>
          </a:blipFill>
        </p:spPr>
      </p:sp>
      <p:sp>
        <p:nvSpPr>
          <p:cNvPr name="TextBox 9" id="9"/>
          <p:cNvSpPr txBox="true"/>
          <p:nvPr/>
        </p:nvSpPr>
        <p:spPr>
          <a:xfrm rot="0">
            <a:off x="1538727" y="184149"/>
            <a:ext cx="6005660"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Ultra-Bold"/>
              </a:rPr>
              <a:t>QUERY </a:t>
            </a:r>
          </a:p>
        </p:txBody>
      </p:sp>
      <p:sp>
        <p:nvSpPr>
          <p:cNvPr name="TextBox 10" id="10"/>
          <p:cNvSpPr txBox="true"/>
          <p:nvPr/>
        </p:nvSpPr>
        <p:spPr>
          <a:xfrm rot="0">
            <a:off x="477468" y="1348189"/>
            <a:ext cx="16192206" cy="1274960"/>
          </a:xfrm>
          <a:prstGeom prst="rect">
            <a:avLst/>
          </a:prstGeom>
        </p:spPr>
        <p:txBody>
          <a:bodyPr anchor="t" rtlCol="false" tIns="0" lIns="0" bIns="0" rIns="0">
            <a:spAutoFit/>
          </a:bodyPr>
          <a:lstStyle/>
          <a:p>
            <a:pPr algn="l">
              <a:lnSpc>
                <a:spcPts val="5242"/>
              </a:lnSpc>
            </a:pPr>
            <a:r>
              <a:rPr lang="en-US" sz="3297">
                <a:solidFill>
                  <a:srgbClr val="000000"/>
                </a:solidFill>
                <a:latin typeface="Montserrat Bold"/>
              </a:rPr>
              <a:t>Truy xuất danh sách nhân viên có thông tin hợp đồng hiện tại kết thúc trước 01/01/2025</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379341" y="2413599"/>
            <a:ext cx="9732030" cy="2092639"/>
          </a:xfrm>
          <a:custGeom>
            <a:avLst/>
            <a:gdLst/>
            <a:ahLst/>
            <a:cxnLst/>
            <a:rect r="r" b="b" t="t" l="l"/>
            <a:pathLst>
              <a:path h="2092639" w="9732030">
                <a:moveTo>
                  <a:pt x="0" y="0"/>
                </a:moveTo>
                <a:lnTo>
                  <a:pt x="9732030" y="0"/>
                </a:lnTo>
                <a:lnTo>
                  <a:pt x="9732030" y="2092638"/>
                </a:lnTo>
                <a:lnTo>
                  <a:pt x="0" y="2092638"/>
                </a:lnTo>
                <a:lnTo>
                  <a:pt x="0" y="0"/>
                </a:lnTo>
                <a:close/>
              </a:path>
            </a:pathLst>
          </a:custGeom>
          <a:blipFill>
            <a:blip r:embed="rId6"/>
            <a:stretch>
              <a:fillRect l="0" t="0" r="0" b="0"/>
            </a:stretch>
          </a:blipFill>
        </p:spPr>
      </p:sp>
      <p:sp>
        <p:nvSpPr>
          <p:cNvPr name="Freeform 8" id="8"/>
          <p:cNvSpPr/>
          <p:nvPr/>
        </p:nvSpPr>
        <p:spPr>
          <a:xfrm flipH="false" flipV="false" rot="0">
            <a:off x="2033255" y="4769842"/>
            <a:ext cx="12424202" cy="5004052"/>
          </a:xfrm>
          <a:custGeom>
            <a:avLst/>
            <a:gdLst/>
            <a:ahLst/>
            <a:cxnLst/>
            <a:rect r="r" b="b" t="t" l="l"/>
            <a:pathLst>
              <a:path h="5004052" w="12424202">
                <a:moveTo>
                  <a:pt x="0" y="0"/>
                </a:moveTo>
                <a:lnTo>
                  <a:pt x="12424202" y="0"/>
                </a:lnTo>
                <a:lnTo>
                  <a:pt x="12424202" y="5004052"/>
                </a:lnTo>
                <a:lnTo>
                  <a:pt x="0" y="5004052"/>
                </a:lnTo>
                <a:lnTo>
                  <a:pt x="0" y="0"/>
                </a:lnTo>
                <a:close/>
              </a:path>
            </a:pathLst>
          </a:custGeom>
          <a:blipFill>
            <a:blip r:embed="rId7"/>
            <a:stretch>
              <a:fillRect l="0" t="0" r="0" b="0"/>
            </a:stretch>
          </a:blipFill>
        </p:spPr>
      </p:sp>
      <p:sp>
        <p:nvSpPr>
          <p:cNvPr name="TextBox 9" id="9"/>
          <p:cNvSpPr txBox="true"/>
          <p:nvPr/>
        </p:nvSpPr>
        <p:spPr>
          <a:xfrm rot="0">
            <a:off x="1538727" y="184149"/>
            <a:ext cx="6005660"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Ultra-Bold"/>
              </a:rPr>
              <a:t>QUERY </a:t>
            </a:r>
          </a:p>
        </p:txBody>
      </p:sp>
      <p:sp>
        <p:nvSpPr>
          <p:cNvPr name="TextBox 10" id="10"/>
          <p:cNvSpPr txBox="true"/>
          <p:nvPr/>
        </p:nvSpPr>
        <p:spPr>
          <a:xfrm rot="0">
            <a:off x="477468" y="1348189"/>
            <a:ext cx="16192206" cy="617735"/>
          </a:xfrm>
          <a:prstGeom prst="rect">
            <a:avLst/>
          </a:prstGeom>
        </p:spPr>
        <p:txBody>
          <a:bodyPr anchor="t" rtlCol="false" tIns="0" lIns="0" bIns="0" rIns="0">
            <a:spAutoFit/>
          </a:bodyPr>
          <a:lstStyle/>
          <a:p>
            <a:pPr algn="l">
              <a:lnSpc>
                <a:spcPts val="5242"/>
              </a:lnSpc>
            </a:pPr>
            <a:r>
              <a:rPr lang="en-US" sz="3297">
                <a:solidFill>
                  <a:srgbClr val="000000"/>
                </a:solidFill>
                <a:latin typeface="Montserrat Bold"/>
              </a:rPr>
              <a:t>Truy xuất danh sách nhân viên đã làm việc hơn 1 năm</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158968" y="3070824"/>
            <a:ext cx="11233833" cy="3463575"/>
          </a:xfrm>
          <a:custGeom>
            <a:avLst/>
            <a:gdLst/>
            <a:ahLst/>
            <a:cxnLst/>
            <a:rect r="r" b="b" t="t" l="l"/>
            <a:pathLst>
              <a:path h="3463575" w="11233833">
                <a:moveTo>
                  <a:pt x="0" y="0"/>
                </a:moveTo>
                <a:lnTo>
                  <a:pt x="11233833" y="0"/>
                </a:lnTo>
                <a:lnTo>
                  <a:pt x="11233833" y="3463575"/>
                </a:lnTo>
                <a:lnTo>
                  <a:pt x="0" y="3463575"/>
                </a:lnTo>
                <a:lnTo>
                  <a:pt x="0" y="0"/>
                </a:lnTo>
                <a:close/>
              </a:path>
            </a:pathLst>
          </a:custGeom>
          <a:blipFill>
            <a:blip r:embed="rId6"/>
            <a:stretch>
              <a:fillRect l="0" t="0" r="0" b="0"/>
            </a:stretch>
          </a:blipFill>
        </p:spPr>
      </p:sp>
      <p:sp>
        <p:nvSpPr>
          <p:cNvPr name="Freeform 8" id="8"/>
          <p:cNvSpPr/>
          <p:nvPr/>
        </p:nvSpPr>
        <p:spPr>
          <a:xfrm flipH="false" flipV="false" rot="0">
            <a:off x="753084" y="7461641"/>
            <a:ext cx="15640974" cy="1603863"/>
          </a:xfrm>
          <a:custGeom>
            <a:avLst/>
            <a:gdLst/>
            <a:ahLst/>
            <a:cxnLst/>
            <a:rect r="r" b="b" t="t" l="l"/>
            <a:pathLst>
              <a:path h="1603863" w="15640974">
                <a:moveTo>
                  <a:pt x="0" y="0"/>
                </a:moveTo>
                <a:lnTo>
                  <a:pt x="15640974" y="0"/>
                </a:lnTo>
                <a:lnTo>
                  <a:pt x="15640974" y="1603862"/>
                </a:lnTo>
                <a:lnTo>
                  <a:pt x="0" y="1603862"/>
                </a:lnTo>
                <a:lnTo>
                  <a:pt x="0" y="0"/>
                </a:lnTo>
                <a:close/>
              </a:path>
            </a:pathLst>
          </a:custGeom>
          <a:blipFill>
            <a:blip r:embed="rId7"/>
            <a:stretch>
              <a:fillRect l="0" t="0" r="0" b="0"/>
            </a:stretch>
          </a:blipFill>
        </p:spPr>
      </p:sp>
      <p:sp>
        <p:nvSpPr>
          <p:cNvPr name="TextBox 9" id="9"/>
          <p:cNvSpPr txBox="true"/>
          <p:nvPr/>
        </p:nvSpPr>
        <p:spPr>
          <a:xfrm rot="0">
            <a:off x="1538727" y="184149"/>
            <a:ext cx="6005660"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Ultra-Bold"/>
              </a:rPr>
              <a:t>QUERY </a:t>
            </a:r>
          </a:p>
        </p:txBody>
      </p:sp>
      <p:sp>
        <p:nvSpPr>
          <p:cNvPr name="TextBox 10" id="10"/>
          <p:cNvSpPr txBox="true"/>
          <p:nvPr/>
        </p:nvSpPr>
        <p:spPr>
          <a:xfrm rot="0">
            <a:off x="477468" y="1348189"/>
            <a:ext cx="16192206" cy="1274960"/>
          </a:xfrm>
          <a:prstGeom prst="rect">
            <a:avLst/>
          </a:prstGeom>
        </p:spPr>
        <p:txBody>
          <a:bodyPr anchor="t" rtlCol="false" tIns="0" lIns="0" bIns="0" rIns="0">
            <a:spAutoFit/>
          </a:bodyPr>
          <a:lstStyle/>
          <a:p>
            <a:pPr algn="l">
              <a:lnSpc>
                <a:spcPts val="5242"/>
              </a:lnSpc>
            </a:pPr>
            <a:r>
              <a:rPr lang="en-US" sz="3297">
                <a:solidFill>
                  <a:srgbClr val="000000"/>
                </a:solidFill>
                <a:latin typeface="Montserrat Bold"/>
              </a:rPr>
              <a:t>Truy xuất danh sách nhân viên trong phòng Quản lý có thời gian vào công ty trong khoảng từ 01-03-2023 đến 31-05-2023</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433168" y="3342841"/>
            <a:ext cx="8114367" cy="2405236"/>
          </a:xfrm>
          <a:custGeom>
            <a:avLst/>
            <a:gdLst/>
            <a:ahLst/>
            <a:cxnLst/>
            <a:rect r="r" b="b" t="t" l="l"/>
            <a:pathLst>
              <a:path h="2405236" w="8114367">
                <a:moveTo>
                  <a:pt x="0" y="0"/>
                </a:moveTo>
                <a:lnTo>
                  <a:pt x="8114367" y="0"/>
                </a:lnTo>
                <a:lnTo>
                  <a:pt x="8114367" y="2405236"/>
                </a:lnTo>
                <a:lnTo>
                  <a:pt x="0" y="2405236"/>
                </a:lnTo>
                <a:lnTo>
                  <a:pt x="0" y="0"/>
                </a:lnTo>
                <a:close/>
              </a:path>
            </a:pathLst>
          </a:custGeom>
          <a:blipFill>
            <a:blip r:embed="rId6"/>
            <a:stretch>
              <a:fillRect l="0" t="0" r="0" b="0"/>
            </a:stretch>
          </a:blipFill>
        </p:spPr>
      </p:sp>
      <p:sp>
        <p:nvSpPr>
          <p:cNvPr name="Freeform 8" id="8"/>
          <p:cNvSpPr/>
          <p:nvPr/>
        </p:nvSpPr>
        <p:spPr>
          <a:xfrm flipH="false" flipV="false" rot="0">
            <a:off x="311029" y="6467770"/>
            <a:ext cx="16358645" cy="2052951"/>
          </a:xfrm>
          <a:custGeom>
            <a:avLst/>
            <a:gdLst/>
            <a:ahLst/>
            <a:cxnLst/>
            <a:rect r="r" b="b" t="t" l="l"/>
            <a:pathLst>
              <a:path h="2052951" w="16358645">
                <a:moveTo>
                  <a:pt x="0" y="0"/>
                </a:moveTo>
                <a:lnTo>
                  <a:pt x="16358645" y="0"/>
                </a:lnTo>
                <a:lnTo>
                  <a:pt x="16358645" y="2052951"/>
                </a:lnTo>
                <a:lnTo>
                  <a:pt x="0" y="2052951"/>
                </a:lnTo>
                <a:lnTo>
                  <a:pt x="0" y="0"/>
                </a:lnTo>
                <a:close/>
              </a:path>
            </a:pathLst>
          </a:custGeom>
          <a:blipFill>
            <a:blip r:embed="rId7"/>
            <a:stretch>
              <a:fillRect l="0" t="0" r="0" b="0"/>
            </a:stretch>
          </a:blipFill>
        </p:spPr>
      </p:sp>
      <p:sp>
        <p:nvSpPr>
          <p:cNvPr name="TextBox 9" id="9"/>
          <p:cNvSpPr txBox="true"/>
          <p:nvPr/>
        </p:nvSpPr>
        <p:spPr>
          <a:xfrm rot="0">
            <a:off x="1538727" y="184149"/>
            <a:ext cx="6005660"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Ultra-Bold"/>
              </a:rPr>
              <a:t>QUERY </a:t>
            </a:r>
          </a:p>
        </p:txBody>
      </p:sp>
      <p:sp>
        <p:nvSpPr>
          <p:cNvPr name="TextBox 10" id="10"/>
          <p:cNvSpPr txBox="true"/>
          <p:nvPr/>
        </p:nvSpPr>
        <p:spPr>
          <a:xfrm rot="0">
            <a:off x="477468" y="1348189"/>
            <a:ext cx="16192206" cy="1274960"/>
          </a:xfrm>
          <a:prstGeom prst="rect">
            <a:avLst/>
          </a:prstGeom>
        </p:spPr>
        <p:txBody>
          <a:bodyPr anchor="t" rtlCol="false" tIns="0" lIns="0" bIns="0" rIns="0">
            <a:spAutoFit/>
          </a:bodyPr>
          <a:lstStyle/>
          <a:p>
            <a:pPr algn="l">
              <a:lnSpc>
                <a:spcPts val="5242"/>
              </a:lnSpc>
            </a:pPr>
            <a:r>
              <a:rPr lang="en-US" sz="3297">
                <a:solidFill>
                  <a:srgbClr val="000000"/>
                </a:solidFill>
                <a:latin typeface="Montserrat Bold"/>
              </a:rPr>
              <a:t>Truy xuất danh sách nhân viên có ngày sinh nhật trong tháng hiện tại (tháng 6/2024)</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38718" y="3096799"/>
            <a:ext cx="14023691" cy="2046701"/>
          </a:xfrm>
          <a:custGeom>
            <a:avLst/>
            <a:gdLst/>
            <a:ahLst/>
            <a:cxnLst/>
            <a:rect r="r" b="b" t="t" l="l"/>
            <a:pathLst>
              <a:path h="2046701" w="14023691">
                <a:moveTo>
                  <a:pt x="0" y="0"/>
                </a:moveTo>
                <a:lnTo>
                  <a:pt x="14023691" y="0"/>
                </a:lnTo>
                <a:lnTo>
                  <a:pt x="14023691" y="2046701"/>
                </a:lnTo>
                <a:lnTo>
                  <a:pt x="0" y="2046701"/>
                </a:lnTo>
                <a:lnTo>
                  <a:pt x="0" y="0"/>
                </a:lnTo>
                <a:close/>
              </a:path>
            </a:pathLst>
          </a:custGeom>
          <a:blipFill>
            <a:blip r:embed="rId6"/>
            <a:stretch>
              <a:fillRect l="0" t="0" r="0" b="0"/>
            </a:stretch>
          </a:blipFill>
        </p:spPr>
      </p:sp>
      <p:sp>
        <p:nvSpPr>
          <p:cNvPr name="Freeform 8" id="8"/>
          <p:cNvSpPr/>
          <p:nvPr/>
        </p:nvSpPr>
        <p:spPr>
          <a:xfrm flipH="false" flipV="false" rot="0">
            <a:off x="1008097" y="6083291"/>
            <a:ext cx="15130947" cy="2372102"/>
          </a:xfrm>
          <a:custGeom>
            <a:avLst/>
            <a:gdLst/>
            <a:ahLst/>
            <a:cxnLst/>
            <a:rect r="r" b="b" t="t" l="l"/>
            <a:pathLst>
              <a:path h="2372102" w="15130947">
                <a:moveTo>
                  <a:pt x="0" y="0"/>
                </a:moveTo>
                <a:lnTo>
                  <a:pt x="15130947" y="0"/>
                </a:lnTo>
                <a:lnTo>
                  <a:pt x="15130947" y="2372102"/>
                </a:lnTo>
                <a:lnTo>
                  <a:pt x="0" y="2372102"/>
                </a:lnTo>
                <a:lnTo>
                  <a:pt x="0" y="0"/>
                </a:lnTo>
                <a:close/>
              </a:path>
            </a:pathLst>
          </a:custGeom>
          <a:blipFill>
            <a:blip r:embed="rId7"/>
            <a:stretch>
              <a:fillRect l="0" t="-2561" r="0" b="-2561"/>
            </a:stretch>
          </a:blipFill>
        </p:spPr>
      </p:sp>
      <p:sp>
        <p:nvSpPr>
          <p:cNvPr name="TextBox 9" id="9"/>
          <p:cNvSpPr txBox="true"/>
          <p:nvPr/>
        </p:nvSpPr>
        <p:spPr>
          <a:xfrm rot="0">
            <a:off x="1538727" y="184149"/>
            <a:ext cx="6005660"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Ultra-Bold"/>
              </a:rPr>
              <a:t>QUERY </a:t>
            </a:r>
          </a:p>
        </p:txBody>
      </p:sp>
      <p:sp>
        <p:nvSpPr>
          <p:cNvPr name="TextBox 10" id="10"/>
          <p:cNvSpPr txBox="true"/>
          <p:nvPr/>
        </p:nvSpPr>
        <p:spPr>
          <a:xfrm rot="0">
            <a:off x="477468" y="1348189"/>
            <a:ext cx="16192206" cy="617735"/>
          </a:xfrm>
          <a:prstGeom prst="rect">
            <a:avLst/>
          </a:prstGeom>
        </p:spPr>
        <p:txBody>
          <a:bodyPr anchor="t" rtlCol="false" tIns="0" lIns="0" bIns="0" rIns="0">
            <a:spAutoFit/>
          </a:bodyPr>
          <a:lstStyle/>
          <a:p>
            <a:pPr algn="l">
              <a:lnSpc>
                <a:spcPts val="5242"/>
              </a:lnSpc>
            </a:pPr>
            <a:r>
              <a:rPr lang="en-US" sz="3297">
                <a:solidFill>
                  <a:srgbClr val="000000"/>
                </a:solidFill>
                <a:latin typeface="Montserrat Bold"/>
              </a:rPr>
              <a:t>Đưa ra danh sách các thực tập sinh của công ty và thời gian thực tập</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26557" y="3744484"/>
            <a:ext cx="14341550" cy="2108370"/>
          </a:xfrm>
          <a:custGeom>
            <a:avLst/>
            <a:gdLst/>
            <a:ahLst/>
            <a:cxnLst/>
            <a:rect r="r" b="b" t="t" l="l"/>
            <a:pathLst>
              <a:path h="2108370" w="14341550">
                <a:moveTo>
                  <a:pt x="0" y="0"/>
                </a:moveTo>
                <a:lnTo>
                  <a:pt x="14341550" y="0"/>
                </a:lnTo>
                <a:lnTo>
                  <a:pt x="14341550" y="2108370"/>
                </a:lnTo>
                <a:lnTo>
                  <a:pt x="0" y="2108370"/>
                </a:lnTo>
                <a:lnTo>
                  <a:pt x="0" y="0"/>
                </a:lnTo>
                <a:close/>
              </a:path>
            </a:pathLst>
          </a:custGeom>
          <a:blipFill>
            <a:blip r:embed="rId6"/>
            <a:stretch>
              <a:fillRect l="0" t="0" r="0" b="0"/>
            </a:stretch>
          </a:blipFill>
        </p:spPr>
      </p:sp>
      <p:sp>
        <p:nvSpPr>
          <p:cNvPr name="Freeform 8" id="8"/>
          <p:cNvSpPr/>
          <p:nvPr/>
        </p:nvSpPr>
        <p:spPr>
          <a:xfrm flipH="false" flipV="false" rot="0">
            <a:off x="1028700" y="6976804"/>
            <a:ext cx="15640974" cy="1338642"/>
          </a:xfrm>
          <a:custGeom>
            <a:avLst/>
            <a:gdLst/>
            <a:ahLst/>
            <a:cxnLst/>
            <a:rect r="r" b="b" t="t" l="l"/>
            <a:pathLst>
              <a:path h="1338642" w="15640974">
                <a:moveTo>
                  <a:pt x="0" y="0"/>
                </a:moveTo>
                <a:lnTo>
                  <a:pt x="15640974" y="0"/>
                </a:lnTo>
                <a:lnTo>
                  <a:pt x="15640974" y="1338642"/>
                </a:lnTo>
                <a:lnTo>
                  <a:pt x="0" y="1338642"/>
                </a:lnTo>
                <a:lnTo>
                  <a:pt x="0" y="0"/>
                </a:lnTo>
                <a:close/>
              </a:path>
            </a:pathLst>
          </a:custGeom>
          <a:blipFill>
            <a:blip r:embed="rId7"/>
            <a:stretch>
              <a:fillRect l="0" t="0" r="0" b="0"/>
            </a:stretch>
          </a:blipFill>
        </p:spPr>
      </p:sp>
      <p:sp>
        <p:nvSpPr>
          <p:cNvPr name="TextBox 9" id="9"/>
          <p:cNvSpPr txBox="true"/>
          <p:nvPr/>
        </p:nvSpPr>
        <p:spPr>
          <a:xfrm rot="0">
            <a:off x="1538727" y="184149"/>
            <a:ext cx="6005660"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Ultra-Bold"/>
              </a:rPr>
              <a:t>QUERY </a:t>
            </a:r>
          </a:p>
        </p:txBody>
      </p:sp>
      <p:sp>
        <p:nvSpPr>
          <p:cNvPr name="TextBox 10" id="10"/>
          <p:cNvSpPr txBox="true"/>
          <p:nvPr/>
        </p:nvSpPr>
        <p:spPr>
          <a:xfrm rot="0">
            <a:off x="477468" y="1348189"/>
            <a:ext cx="16192206" cy="1274960"/>
          </a:xfrm>
          <a:prstGeom prst="rect">
            <a:avLst/>
          </a:prstGeom>
        </p:spPr>
        <p:txBody>
          <a:bodyPr anchor="t" rtlCol="false" tIns="0" lIns="0" bIns="0" rIns="0">
            <a:spAutoFit/>
          </a:bodyPr>
          <a:lstStyle/>
          <a:p>
            <a:pPr algn="l">
              <a:lnSpc>
                <a:spcPts val="5242"/>
              </a:lnSpc>
            </a:pPr>
            <a:r>
              <a:rPr lang="en-US" sz="3297">
                <a:solidFill>
                  <a:srgbClr val="000000"/>
                </a:solidFill>
                <a:latin typeface="Montserrat Bold"/>
              </a:rPr>
              <a:t>Đưa ra tất cả các chức vụ từ thời điểm vào công ty của nhân viên có tên là Phan Văn Tiến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9309540" y="114226"/>
            <a:ext cx="9475079" cy="10287000"/>
            <a:chOff x="0" y="0"/>
            <a:chExt cx="2495494" cy="2709333"/>
          </a:xfrm>
        </p:grpSpPr>
        <p:sp>
          <p:nvSpPr>
            <p:cNvPr name="Freeform 3" id="3"/>
            <p:cNvSpPr/>
            <p:nvPr/>
          </p:nvSpPr>
          <p:spPr>
            <a:xfrm flipH="false" flipV="false" rot="0">
              <a:off x="0" y="0"/>
              <a:ext cx="2495494" cy="2709333"/>
            </a:xfrm>
            <a:custGeom>
              <a:avLst/>
              <a:gdLst/>
              <a:ahLst/>
              <a:cxnLst/>
              <a:rect r="r" b="b" t="t" l="l"/>
              <a:pathLst>
                <a:path h="2709333" w="2495494">
                  <a:moveTo>
                    <a:pt x="0" y="0"/>
                  </a:moveTo>
                  <a:lnTo>
                    <a:pt x="2495494" y="0"/>
                  </a:lnTo>
                  <a:lnTo>
                    <a:pt x="2495494" y="2709333"/>
                  </a:lnTo>
                  <a:lnTo>
                    <a:pt x="0" y="2709333"/>
                  </a:lnTo>
                  <a:close/>
                </a:path>
              </a:pathLst>
            </a:custGeom>
            <a:solidFill>
              <a:srgbClr val="216C53"/>
            </a:solidFill>
          </p:spPr>
        </p:sp>
        <p:sp>
          <p:nvSpPr>
            <p:cNvPr name="TextBox 4" id="4"/>
            <p:cNvSpPr txBox="true"/>
            <p:nvPr/>
          </p:nvSpPr>
          <p:spPr>
            <a:xfrm>
              <a:off x="0" y="-38100"/>
              <a:ext cx="2495494" cy="27474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940799" y="1984772"/>
            <a:ext cx="6955715" cy="815975"/>
          </a:xfrm>
          <a:prstGeom prst="rect">
            <a:avLst/>
          </a:prstGeom>
        </p:spPr>
        <p:txBody>
          <a:bodyPr anchor="t" rtlCol="false" tIns="0" lIns="0" bIns="0" rIns="0">
            <a:spAutoFit/>
          </a:bodyPr>
          <a:lstStyle/>
          <a:p>
            <a:pPr algn="l">
              <a:lnSpc>
                <a:spcPts val="6324"/>
              </a:lnSpc>
            </a:pPr>
            <a:r>
              <a:rPr lang="en-US" sz="5499" spc="269">
                <a:solidFill>
                  <a:srgbClr val="568D6B"/>
                </a:solidFill>
                <a:latin typeface="Montserrat Bold"/>
              </a:rPr>
              <a:t>ĐẶT VẤN ĐỀ</a:t>
            </a:r>
          </a:p>
        </p:txBody>
      </p:sp>
      <p:sp>
        <p:nvSpPr>
          <p:cNvPr name="TextBox 8" id="8"/>
          <p:cNvSpPr txBox="true"/>
          <p:nvPr/>
        </p:nvSpPr>
        <p:spPr>
          <a:xfrm rot="0">
            <a:off x="447681" y="3410347"/>
            <a:ext cx="8448833" cy="3784988"/>
          </a:xfrm>
          <a:prstGeom prst="rect">
            <a:avLst/>
          </a:prstGeom>
        </p:spPr>
        <p:txBody>
          <a:bodyPr anchor="t" rtlCol="false" tIns="0" lIns="0" bIns="0" rIns="0">
            <a:spAutoFit/>
          </a:bodyPr>
          <a:lstStyle/>
          <a:p>
            <a:pPr algn="l">
              <a:lnSpc>
                <a:spcPts val="5083"/>
              </a:lnSpc>
            </a:pPr>
            <a:r>
              <a:rPr lang="en-US" sz="3197">
                <a:solidFill>
                  <a:srgbClr val="216C53"/>
                </a:solidFill>
                <a:latin typeface="Montserrat"/>
              </a:rPr>
              <a:t>Hệ thống quản lý nhân sự ra đời nhằm thay thế các phương pháp thủ công trong việc lưu trữ, tìm kiếm, bổ sung, sửa đổi giúp giảm thời gian và công sức trong việc quản lý các thông tin về nhân sự trong một công ty.</a:t>
            </a:r>
          </a:p>
        </p:txBody>
      </p:sp>
      <p:sp>
        <p:nvSpPr>
          <p:cNvPr name="TextBox 9" id="9"/>
          <p:cNvSpPr txBox="true"/>
          <p:nvPr/>
        </p:nvSpPr>
        <p:spPr>
          <a:xfrm rot="0">
            <a:off x="9829442" y="1860947"/>
            <a:ext cx="9097068" cy="936625"/>
          </a:xfrm>
          <a:prstGeom prst="rect">
            <a:avLst/>
          </a:prstGeom>
        </p:spPr>
        <p:txBody>
          <a:bodyPr anchor="t" rtlCol="false" tIns="0" lIns="0" bIns="0" rIns="0">
            <a:spAutoFit/>
          </a:bodyPr>
          <a:lstStyle/>
          <a:p>
            <a:pPr algn="l">
              <a:lnSpc>
                <a:spcPts val="7699"/>
              </a:lnSpc>
              <a:spcBef>
                <a:spcPct val="0"/>
              </a:spcBef>
            </a:pPr>
            <a:r>
              <a:rPr lang="en-US" sz="5499" spc="269">
                <a:solidFill>
                  <a:srgbClr val="FFFEF2"/>
                </a:solidFill>
                <a:latin typeface="Montserrat Ultra-Bold"/>
              </a:rPr>
              <a:t>YÊU CẦU HỆ THỐNG</a:t>
            </a:r>
          </a:p>
        </p:txBody>
      </p:sp>
      <p:sp>
        <p:nvSpPr>
          <p:cNvPr name="TextBox 10" id="10"/>
          <p:cNvSpPr txBox="true"/>
          <p:nvPr/>
        </p:nvSpPr>
        <p:spPr>
          <a:xfrm rot="0">
            <a:off x="9687551" y="3651583"/>
            <a:ext cx="8073910" cy="3069411"/>
          </a:xfrm>
          <a:prstGeom prst="rect">
            <a:avLst/>
          </a:prstGeom>
        </p:spPr>
        <p:txBody>
          <a:bodyPr anchor="t" rtlCol="false" tIns="0" lIns="0" bIns="0" rIns="0">
            <a:spAutoFit/>
          </a:bodyPr>
          <a:lstStyle/>
          <a:p>
            <a:pPr algn="l" marL="841007" indent="-420504" lvl="1">
              <a:lnSpc>
                <a:spcPts val="6193"/>
              </a:lnSpc>
              <a:buFont typeface="Arial"/>
              <a:buChar char="•"/>
            </a:pPr>
            <a:r>
              <a:rPr lang="en-US" sz="3895">
                <a:solidFill>
                  <a:srgbClr val="FFFEF2"/>
                </a:solidFill>
                <a:latin typeface="Montserrat"/>
              </a:rPr>
              <a:t>Quản lý thông tin cá nhân</a:t>
            </a:r>
          </a:p>
          <a:p>
            <a:pPr algn="l" marL="841007" indent="-420504" lvl="1">
              <a:lnSpc>
                <a:spcPts val="6193"/>
              </a:lnSpc>
              <a:buFont typeface="Arial"/>
              <a:buChar char="•"/>
            </a:pPr>
            <a:r>
              <a:rPr lang="en-US" sz="3895">
                <a:solidFill>
                  <a:srgbClr val="FFFEF2"/>
                </a:solidFill>
                <a:latin typeface="Montserrat"/>
              </a:rPr>
              <a:t>Quản lý tổ chức và lao động</a:t>
            </a:r>
          </a:p>
          <a:p>
            <a:pPr algn="l" marL="841007" indent="-420504" lvl="1">
              <a:lnSpc>
                <a:spcPts val="6193"/>
              </a:lnSpc>
              <a:buFont typeface="Arial"/>
              <a:buChar char="•"/>
            </a:pPr>
            <a:r>
              <a:rPr lang="en-US" sz="3895">
                <a:solidFill>
                  <a:srgbClr val="FFFEF2"/>
                </a:solidFill>
                <a:latin typeface="Montserrat"/>
              </a:rPr>
              <a:t>Quản lý hiệu suất và đào tạo</a:t>
            </a:r>
          </a:p>
          <a:p>
            <a:pPr algn="l" marL="841007" indent="-420504" lvl="1">
              <a:lnSpc>
                <a:spcPts val="6193"/>
              </a:lnSpc>
              <a:buFont typeface="Arial"/>
              <a:buChar char="•"/>
            </a:pPr>
            <a:r>
              <a:rPr lang="en-US" sz="3895">
                <a:solidFill>
                  <a:srgbClr val="FFFEF2"/>
                </a:solidFill>
                <a:latin typeface="Montserrat"/>
              </a:rPr>
              <a:t>Báo cáo và phân tích</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346224" y="2844543"/>
            <a:ext cx="10126949" cy="3406199"/>
          </a:xfrm>
          <a:custGeom>
            <a:avLst/>
            <a:gdLst/>
            <a:ahLst/>
            <a:cxnLst/>
            <a:rect r="r" b="b" t="t" l="l"/>
            <a:pathLst>
              <a:path h="3406199" w="10126949">
                <a:moveTo>
                  <a:pt x="0" y="0"/>
                </a:moveTo>
                <a:lnTo>
                  <a:pt x="10126949" y="0"/>
                </a:lnTo>
                <a:lnTo>
                  <a:pt x="10126949" y="3406199"/>
                </a:lnTo>
                <a:lnTo>
                  <a:pt x="0" y="3406199"/>
                </a:lnTo>
                <a:lnTo>
                  <a:pt x="0" y="0"/>
                </a:lnTo>
                <a:close/>
              </a:path>
            </a:pathLst>
          </a:custGeom>
          <a:blipFill>
            <a:blip r:embed="rId6"/>
            <a:stretch>
              <a:fillRect l="0" t="0" r="0" b="0"/>
            </a:stretch>
          </a:blipFill>
        </p:spPr>
      </p:sp>
      <p:sp>
        <p:nvSpPr>
          <p:cNvPr name="Freeform 8" id="8"/>
          <p:cNvSpPr/>
          <p:nvPr/>
        </p:nvSpPr>
        <p:spPr>
          <a:xfrm flipH="false" flipV="false" rot="0">
            <a:off x="3151638" y="6472136"/>
            <a:ext cx="10516121" cy="3627512"/>
          </a:xfrm>
          <a:custGeom>
            <a:avLst/>
            <a:gdLst/>
            <a:ahLst/>
            <a:cxnLst/>
            <a:rect r="r" b="b" t="t" l="l"/>
            <a:pathLst>
              <a:path h="3627512" w="10516121">
                <a:moveTo>
                  <a:pt x="0" y="0"/>
                </a:moveTo>
                <a:lnTo>
                  <a:pt x="10516121" y="0"/>
                </a:lnTo>
                <a:lnTo>
                  <a:pt x="10516121" y="3627512"/>
                </a:lnTo>
                <a:lnTo>
                  <a:pt x="0" y="3627512"/>
                </a:lnTo>
                <a:lnTo>
                  <a:pt x="0" y="0"/>
                </a:lnTo>
                <a:close/>
              </a:path>
            </a:pathLst>
          </a:custGeom>
          <a:blipFill>
            <a:blip r:embed="rId7"/>
            <a:stretch>
              <a:fillRect l="0" t="0" r="0" b="0"/>
            </a:stretch>
          </a:blipFill>
        </p:spPr>
      </p:sp>
      <p:sp>
        <p:nvSpPr>
          <p:cNvPr name="TextBox 9" id="9"/>
          <p:cNvSpPr txBox="true"/>
          <p:nvPr/>
        </p:nvSpPr>
        <p:spPr>
          <a:xfrm rot="0">
            <a:off x="1538727" y="184149"/>
            <a:ext cx="6005660"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Ultra-Bold"/>
              </a:rPr>
              <a:t>QUERY </a:t>
            </a:r>
          </a:p>
        </p:txBody>
      </p:sp>
      <p:sp>
        <p:nvSpPr>
          <p:cNvPr name="TextBox 10" id="10"/>
          <p:cNvSpPr txBox="true"/>
          <p:nvPr/>
        </p:nvSpPr>
        <p:spPr>
          <a:xfrm rot="0">
            <a:off x="477468" y="1348189"/>
            <a:ext cx="16192206" cy="1274960"/>
          </a:xfrm>
          <a:prstGeom prst="rect">
            <a:avLst/>
          </a:prstGeom>
        </p:spPr>
        <p:txBody>
          <a:bodyPr anchor="t" rtlCol="false" tIns="0" lIns="0" bIns="0" rIns="0">
            <a:spAutoFit/>
          </a:bodyPr>
          <a:lstStyle/>
          <a:p>
            <a:pPr algn="l">
              <a:lnSpc>
                <a:spcPts val="5242"/>
              </a:lnSpc>
            </a:pPr>
            <a:r>
              <a:rPr lang="en-US" sz="3297">
                <a:solidFill>
                  <a:srgbClr val="000000"/>
                </a:solidFill>
                <a:latin typeface="Montserrat Bold"/>
              </a:rPr>
              <a:t>Tính tổng số lượng nhân viên trong mỗi phòng ban và tỷ lệ phần trăm trong tổng số nhân viên trong công ty</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92215" y="3070824"/>
            <a:ext cx="15229509" cy="1660730"/>
          </a:xfrm>
          <a:custGeom>
            <a:avLst/>
            <a:gdLst/>
            <a:ahLst/>
            <a:cxnLst/>
            <a:rect r="r" b="b" t="t" l="l"/>
            <a:pathLst>
              <a:path h="1660730" w="15229509">
                <a:moveTo>
                  <a:pt x="0" y="0"/>
                </a:moveTo>
                <a:lnTo>
                  <a:pt x="15229509" y="0"/>
                </a:lnTo>
                <a:lnTo>
                  <a:pt x="15229509" y="1660730"/>
                </a:lnTo>
                <a:lnTo>
                  <a:pt x="0" y="1660730"/>
                </a:lnTo>
                <a:lnTo>
                  <a:pt x="0" y="0"/>
                </a:lnTo>
                <a:close/>
              </a:path>
            </a:pathLst>
          </a:custGeom>
          <a:blipFill>
            <a:blip r:embed="rId6"/>
            <a:stretch>
              <a:fillRect l="0" t="0" r="0" b="0"/>
            </a:stretch>
          </a:blipFill>
        </p:spPr>
      </p:sp>
      <p:sp>
        <p:nvSpPr>
          <p:cNvPr name="Freeform 8" id="8"/>
          <p:cNvSpPr/>
          <p:nvPr/>
        </p:nvSpPr>
        <p:spPr>
          <a:xfrm flipH="false" flipV="false" rot="0">
            <a:off x="3032421" y="5790730"/>
            <a:ext cx="10388542" cy="3092772"/>
          </a:xfrm>
          <a:custGeom>
            <a:avLst/>
            <a:gdLst/>
            <a:ahLst/>
            <a:cxnLst/>
            <a:rect r="r" b="b" t="t" l="l"/>
            <a:pathLst>
              <a:path h="3092772" w="10388542">
                <a:moveTo>
                  <a:pt x="0" y="0"/>
                </a:moveTo>
                <a:lnTo>
                  <a:pt x="10388542" y="0"/>
                </a:lnTo>
                <a:lnTo>
                  <a:pt x="10388542" y="3092772"/>
                </a:lnTo>
                <a:lnTo>
                  <a:pt x="0" y="3092772"/>
                </a:lnTo>
                <a:lnTo>
                  <a:pt x="0" y="0"/>
                </a:lnTo>
                <a:close/>
              </a:path>
            </a:pathLst>
          </a:custGeom>
          <a:blipFill>
            <a:blip r:embed="rId7"/>
            <a:stretch>
              <a:fillRect l="0" t="0" r="0" b="0"/>
            </a:stretch>
          </a:blipFill>
        </p:spPr>
      </p:sp>
      <p:sp>
        <p:nvSpPr>
          <p:cNvPr name="TextBox 9" id="9"/>
          <p:cNvSpPr txBox="true"/>
          <p:nvPr/>
        </p:nvSpPr>
        <p:spPr>
          <a:xfrm rot="0">
            <a:off x="1538727" y="184149"/>
            <a:ext cx="6005660"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Ultra-Bold"/>
              </a:rPr>
              <a:t>QUERY </a:t>
            </a:r>
          </a:p>
        </p:txBody>
      </p:sp>
      <p:sp>
        <p:nvSpPr>
          <p:cNvPr name="TextBox 10" id="10"/>
          <p:cNvSpPr txBox="true"/>
          <p:nvPr/>
        </p:nvSpPr>
        <p:spPr>
          <a:xfrm rot="0">
            <a:off x="477468" y="1348189"/>
            <a:ext cx="16192206" cy="1274960"/>
          </a:xfrm>
          <a:prstGeom prst="rect">
            <a:avLst/>
          </a:prstGeom>
        </p:spPr>
        <p:txBody>
          <a:bodyPr anchor="t" rtlCol="false" tIns="0" lIns="0" bIns="0" rIns="0">
            <a:spAutoFit/>
          </a:bodyPr>
          <a:lstStyle/>
          <a:p>
            <a:pPr algn="l">
              <a:lnSpc>
                <a:spcPts val="5242"/>
              </a:lnSpc>
            </a:pPr>
            <a:r>
              <a:rPr lang="en-US" sz="3297">
                <a:solidFill>
                  <a:srgbClr val="000000"/>
                </a:solidFill>
                <a:latin typeface="Montserrat Bold"/>
              </a:rPr>
              <a:t>Tính số lượng nhân viên với từng trình độ học vấn và tỷ lệ phần trăm trong tổng số nhân viên.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759459" y="2678808"/>
            <a:ext cx="13032273" cy="1669257"/>
          </a:xfrm>
          <a:custGeom>
            <a:avLst/>
            <a:gdLst/>
            <a:ahLst/>
            <a:cxnLst/>
            <a:rect r="r" b="b" t="t" l="l"/>
            <a:pathLst>
              <a:path h="1669257" w="13032273">
                <a:moveTo>
                  <a:pt x="0" y="0"/>
                </a:moveTo>
                <a:lnTo>
                  <a:pt x="13032272" y="0"/>
                </a:lnTo>
                <a:lnTo>
                  <a:pt x="13032272" y="1669257"/>
                </a:lnTo>
                <a:lnTo>
                  <a:pt x="0" y="1669257"/>
                </a:lnTo>
                <a:lnTo>
                  <a:pt x="0" y="0"/>
                </a:lnTo>
                <a:close/>
              </a:path>
            </a:pathLst>
          </a:custGeom>
          <a:blipFill>
            <a:blip r:embed="rId6"/>
            <a:stretch>
              <a:fillRect l="0" t="0" r="0" b="0"/>
            </a:stretch>
          </a:blipFill>
        </p:spPr>
      </p:sp>
      <p:sp>
        <p:nvSpPr>
          <p:cNvPr name="Freeform 8" id="8"/>
          <p:cNvSpPr/>
          <p:nvPr/>
        </p:nvSpPr>
        <p:spPr>
          <a:xfrm flipH="false" flipV="false" rot="0">
            <a:off x="4541557" y="4795740"/>
            <a:ext cx="7782336" cy="5278454"/>
          </a:xfrm>
          <a:custGeom>
            <a:avLst/>
            <a:gdLst/>
            <a:ahLst/>
            <a:cxnLst/>
            <a:rect r="r" b="b" t="t" l="l"/>
            <a:pathLst>
              <a:path h="5278454" w="7782336">
                <a:moveTo>
                  <a:pt x="0" y="0"/>
                </a:moveTo>
                <a:lnTo>
                  <a:pt x="7782336" y="0"/>
                </a:lnTo>
                <a:lnTo>
                  <a:pt x="7782336" y="5278455"/>
                </a:lnTo>
                <a:lnTo>
                  <a:pt x="0" y="5278455"/>
                </a:lnTo>
                <a:lnTo>
                  <a:pt x="0" y="0"/>
                </a:lnTo>
                <a:close/>
              </a:path>
            </a:pathLst>
          </a:custGeom>
          <a:blipFill>
            <a:blip r:embed="rId7"/>
            <a:stretch>
              <a:fillRect l="0" t="0" r="0" b="0"/>
            </a:stretch>
          </a:blipFill>
        </p:spPr>
      </p:sp>
      <p:sp>
        <p:nvSpPr>
          <p:cNvPr name="TextBox 9" id="9"/>
          <p:cNvSpPr txBox="true"/>
          <p:nvPr/>
        </p:nvSpPr>
        <p:spPr>
          <a:xfrm rot="0">
            <a:off x="1538727" y="184149"/>
            <a:ext cx="6005660"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Ultra-Bold"/>
              </a:rPr>
              <a:t>QUERY </a:t>
            </a:r>
          </a:p>
        </p:txBody>
      </p:sp>
      <p:sp>
        <p:nvSpPr>
          <p:cNvPr name="TextBox 10" id="10"/>
          <p:cNvSpPr txBox="true"/>
          <p:nvPr/>
        </p:nvSpPr>
        <p:spPr>
          <a:xfrm rot="0">
            <a:off x="477468" y="1348189"/>
            <a:ext cx="16192206" cy="617735"/>
          </a:xfrm>
          <a:prstGeom prst="rect">
            <a:avLst/>
          </a:prstGeom>
        </p:spPr>
        <p:txBody>
          <a:bodyPr anchor="t" rtlCol="false" tIns="0" lIns="0" bIns="0" rIns="0">
            <a:spAutoFit/>
          </a:bodyPr>
          <a:lstStyle/>
          <a:p>
            <a:pPr algn="l">
              <a:lnSpc>
                <a:spcPts val="5242"/>
              </a:lnSpc>
            </a:pPr>
            <a:r>
              <a:rPr lang="en-US" sz="3297">
                <a:solidFill>
                  <a:srgbClr val="000000"/>
                </a:solidFill>
                <a:latin typeface="Montserrat Bold"/>
              </a:rPr>
              <a:t>Truy xuất danh sách nhân viên có trình độ học vấn Thạc sĩ</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932848" y="2413599"/>
            <a:ext cx="11281446" cy="2517347"/>
          </a:xfrm>
          <a:custGeom>
            <a:avLst/>
            <a:gdLst/>
            <a:ahLst/>
            <a:cxnLst/>
            <a:rect r="r" b="b" t="t" l="l"/>
            <a:pathLst>
              <a:path h="2517347" w="11281446">
                <a:moveTo>
                  <a:pt x="0" y="0"/>
                </a:moveTo>
                <a:lnTo>
                  <a:pt x="11281446" y="0"/>
                </a:lnTo>
                <a:lnTo>
                  <a:pt x="11281446" y="2517347"/>
                </a:lnTo>
                <a:lnTo>
                  <a:pt x="0" y="2517347"/>
                </a:lnTo>
                <a:lnTo>
                  <a:pt x="0" y="0"/>
                </a:lnTo>
                <a:close/>
              </a:path>
            </a:pathLst>
          </a:custGeom>
          <a:blipFill>
            <a:blip r:embed="rId6"/>
            <a:stretch>
              <a:fillRect l="0" t="0" r="0" b="0"/>
            </a:stretch>
          </a:blipFill>
        </p:spPr>
      </p:sp>
      <p:sp>
        <p:nvSpPr>
          <p:cNvPr name="Freeform 8" id="8"/>
          <p:cNvSpPr/>
          <p:nvPr/>
        </p:nvSpPr>
        <p:spPr>
          <a:xfrm flipH="false" flipV="false" rot="0">
            <a:off x="4102163" y="5143500"/>
            <a:ext cx="8942815" cy="4903476"/>
          </a:xfrm>
          <a:custGeom>
            <a:avLst/>
            <a:gdLst/>
            <a:ahLst/>
            <a:cxnLst/>
            <a:rect r="r" b="b" t="t" l="l"/>
            <a:pathLst>
              <a:path h="4903476" w="8942815">
                <a:moveTo>
                  <a:pt x="0" y="0"/>
                </a:moveTo>
                <a:lnTo>
                  <a:pt x="8942815" y="0"/>
                </a:lnTo>
                <a:lnTo>
                  <a:pt x="8942815" y="4903476"/>
                </a:lnTo>
                <a:lnTo>
                  <a:pt x="0" y="4903476"/>
                </a:lnTo>
                <a:lnTo>
                  <a:pt x="0" y="0"/>
                </a:lnTo>
                <a:close/>
              </a:path>
            </a:pathLst>
          </a:custGeom>
          <a:blipFill>
            <a:blip r:embed="rId7"/>
            <a:stretch>
              <a:fillRect l="0" t="0" r="0" b="0"/>
            </a:stretch>
          </a:blipFill>
        </p:spPr>
      </p:sp>
      <p:sp>
        <p:nvSpPr>
          <p:cNvPr name="TextBox 9" id="9"/>
          <p:cNvSpPr txBox="true"/>
          <p:nvPr/>
        </p:nvSpPr>
        <p:spPr>
          <a:xfrm rot="0">
            <a:off x="1538727" y="184149"/>
            <a:ext cx="6005660"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Ultra-Bold"/>
              </a:rPr>
              <a:t>QUERY </a:t>
            </a:r>
          </a:p>
        </p:txBody>
      </p:sp>
      <p:sp>
        <p:nvSpPr>
          <p:cNvPr name="TextBox 10" id="10"/>
          <p:cNvSpPr txBox="true"/>
          <p:nvPr/>
        </p:nvSpPr>
        <p:spPr>
          <a:xfrm rot="0">
            <a:off x="477468" y="1348189"/>
            <a:ext cx="16192206" cy="617735"/>
          </a:xfrm>
          <a:prstGeom prst="rect">
            <a:avLst/>
          </a:prstGeom>
        </p:spPr>
        <p:txBody>
          <a:bodyPr anchor="t" rtlCol="false" tIns="0" lIns="0" bIns="0" rIns="0">
            <a:spAutoFit/>
          </a:bodyPr>
          <a:lstStyle/>
          <a:p>
            <a:pPr algn="l">
              <a:lnSpc>
                <a:spcPts val="5242"/>
              </a:lnSpc>
            </a:pPr>
            <a:r>
              <a:rPr lang="en-US" sz="3297">
                <a:solidFill>
                  <a:srgbClr val="000000"/>
                </a:solidFill>
                <a:latin typeface="Montserrat Bold"/>
              </a:rPr>
              <a:t>Top 10 người có lương cơ bản cao nhất công ty thời điểm hiện tại</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84548" y="2743741"/>
            <a:ext cx="14152372" cy="2660356"/>
          </a:xfrm>
          <a:custGeom>
            <a:avLst/>
            <a:gdLst/>
            <a:ahLst/>
            <a:cxnLst/>
            <a:rect r="r" b="b" t="t" l="l"/>
            <a:pathLst>
              <a:path h="2660356" w="14152372">
                <a:moveTo>
                  <a:pt x="0" y="0"/>
                </a:moveTo>
                <a:lnTo>
                  <a:pt x="14152372" y="0"/>
                </a:lnTo>
                <a:lnTo>
                  <a:pt x="14152372" y="2660356"/>
                </a:lnTo>
                <a:lnTo>
                  <a:pt x="0" y="2660356"/>
                </a:lnTo>
                <a:lnTo>
                  <a:pt x="0" y="0"/>
                </a:lnTo>
                <a:close/>
              </a:path>
            </a:pathLst>
          </a:custGeom>
          <a:blipFill>
            <a:blip r:embed="rId6"/>
            <a:stretch>
              <a:fillRect l="0" t="0" r="0" b="0"/>
            </a:stretch>
          </a:blipFill>
        </p:spPr>
      </p:sp>
      <p:sp>
        <p:nvSpPr>
          <p:cNvPr name="Freeform 8" id="8"/>
          <p:cNvSpPr/>
          <p:nvPr/>
        </p:nvSpPr>
        <p:spPr>
          <a:xfrm flipH="false" flipV="false" rot="0">
            <a:off x="264631" y="6181914"/>
            <a:ext cx="16192206" cy="2280439"/>
          </a:xfrm>
          <a:custGeom>
            <a:avLst/>
            <a:gdLst/>
            <a:ahLst/>
            <a:cxnLst/>
            <a:rect r="r" b="b" t="t" l="l"/>
            <a:pathLst>
              <a:path h="2280439" w="16192206">
                <a:moveTo>
                  <a:pt x="0" y="0"/>
                </a:moveTo>
                <a:lnTo>
                  <a:pt x="16192206" y="0"/>
                </a:lnTo>
                <a:lnTo>
                  <a:pt x="16192206" y="2280439"/>
                </a:lnTo>
                <a:lnTo>
                  <a:pt x="0" y="2280439"/>
                </a:lnTo>
                <a:lnTo>
                  <a:pt x="0" y="0"/>
                </a:lnTo>
                <a:close/>
              </a:path>
            </a:pathLst>
          </a:custGeom>
          <a:blipFill>
            <a:blip r:embed="rId7"/>
            <a:stretch>
              <a:fillRect l="0" t="0" r="0" b="0"/>
            </a:stretch>
          </a:blipFill>
        </p:spPr>
      </p:sp>
      <p:sp>
        <p:nvSpPr>
          <p:cNvPr name="TextBox 9" id="9"/>
          <p:cNvSpPr txBox="true"/>
          <p:nvPr/>
        </p:nvSpPr>
        <p:spPr>
          <a:xfrm rot="0">
            <a:off x="1538727" y="184149"/>
            <a:ext cx="6005660"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Ultra-Bold"/>
              </a:rPr>
              <a:t>QUERY </a:t>
            </a:r>
          </a:p>
        </p:txBody>
      </p:sp>
      <p:sp>
        <p:nvSpPr>
          <p:cNvPr name="TextBox 10" id="10"/>
          <p:cNvSpPr txBox="true"/>
          <p:nvPr/>
        </p:nvSpPr>
        <p:spPr>
          <a:xfrm rot="0">
            <a:off x="477468" y="1348189"/>
            <a:ext cx="16192206" cy="617735"/>
          </a:xfrm>
          <a:prstGeom prst="rect">
            <a:avLst/>
          </a:prstGeom>
        </p:spPr>
        <p:txBody>
          <a:bodyPr anchor="t" rtlCol="false" tIns="0" lIns="0" bIns="0" rIns="0">
            <a:spAutoFit/>
          </a:bodyPr>
          <a:lstStyle/>
          <a:p>
            <a:pPr algn="l">
              <a:lnSpc>
                <a:spcPts val="5242"/>
              </a:lnSpc>
            </a:pPr>
            <a:r>
              <a:rPr lang="en-US" sz="3297">
                <a:solidFill>
                  <a:srgbClr val="000000"/>
                </a:solidFill>
                <a:latin typeface="Montserrat Bold"/>
              </a:rPr>
              <a:t>Đưa ra thông tin cá nhân của manager của mỗi phòng ban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541557" y="2378126"/>
            <a:ext cx="7504847" cy="3471868"/>
          </a:xfrm>
          <a:custGeom>
            <a:avLst/>
            <a:gdLst/>
            <a:ahLst/>
            <a:cxnLst/>
            <a:rect r="r" b="b" t="t" l="l"/>
            <a:pathLst>
              <a:path h="3471868" w="7504847">
                <a:moveTo>
                  <a:pt x="0" y="0"/>
                </a:moveTo>
                <a:lnTo>
                  <a:pt x="7504847" y="0"/>
                </a:lnTo>
                <a:lnTo>
                  <a:pt x="7504847" y="3471868"/>
                </a:lnTo>
                <a:lnTo>
                  <a:pt x="0" y="3471868"/>
                </a:lnTo>
                <a:lnTo>
                  <a:pt x="0" y="0"/>
                </a:lnTo>
                <a:close/>
              </a:path>
            </a:pathLst>
          </a:custGeom>
          <a:blipFill>
            <a:blip r:embed="rId6"/>
            <a:stretch>
              <a:fillRect l="0" t="0" r="0" b="0"/>
            </a:stretch>
          </a:blipFill>
        </p:spPr>
      </p:sp>
      <p:sp>
        <p:nvSpPr>
          <p:cNvPr name="Freeform 8" id="8"/>
          <p:cNvSpPr/>
          <p:nvPr/>
        </p:nvSpPr>
        <p:spPr>
          <a:xfrm flipH="false" flipV="false" rot="0">
            <a:off x="4029373" y="6262196"/>
            <a:ext cx="9088396" cy="3604019"/>
          </a:xfrm>
          <a:custGeom>
            <a:avLst/>
            <a:gdLst/>
            <a:ahLst/>
            <a:cxnLst/>
            <a:rect r="r" b="b" t="t" l="l"/>
            <a:pathLst>
              <a:path h="3604019" w="9088396">
                <a:moveTo>
                  <a:pt x="0" y="0"/>
                </a:moveTo>
                <a:lnTo>
                  <a:pt x="9088396" y="0"/>
                </a:lnTo>
                <a:lnTo>
                  <a:pt x="9088396" y="3604019"/>
                </a:lnTo>
                <a:lnTo>
                  <a:pt x="0" y="3604019"/>
                </a:lnTo>
                <a:lnTo>
                  <a:pt x="0" y="0"/>
                </a:lnTo>
                <a:close/>
              </a:path>
            </a:pathLst>
          </a:custGeom>
          <a:blipFill>
            <a:blip r:embed="rId7"/>
            <a:stretch>
              <a:fillRect l="0" t="0" r="0" b="0"/>
            </a:stretch>
          </a:blipFill>
        </p:spPr>
      </p:sp>
      <p:sp>
        <p:nvSpPr>
          <p:cNvPr name="TextBox 9" id="9"/>
          <p:cNvSpPr txBox="true"/>
          <p:nvPr/>
        </p:nvSpPr>
        <p:spPr>
          <a:xfrm rot="0">
            <a:off x="1538727" y="184149"/>
            <a:ext cx="6005660"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Ultra-Bold"/>
              </a:rPr>
              <a:t>QUERY </a:t>
            </a:r>
          </a:p>
        </p:txBody>
      </p:sp>
      <p:sp>
        <p:nvSpPr>
          <p:cNvPr name="TextBox 10" id="10"/>
          <p:cNvSpPr txBox="true"/>
          <p:nvPr/>
        </p:nvSpPr>
        <p:spPr>
          <a:xfrm rot="0">
            <a:off x="477468" y="1348189"/>
            <a:ext cx="16192206" cy="617735"/>
          </a:xfrm>
          <a:prstGeom prst="rect">
            <a:avLst/>
          </a:prstGeom>
        </p:spPr>
        <p:txBody>
          <a:bodyPr anchor="t" rtlCol="false" tIns="0" lIns="0" bIns="0" rIns="0">
            <a:spAutoFit/>
          </a:bodyPr>
          <a:lstStyle/>
          <a:p>
            <a:pPr algn="l">
              <a:lnSpc>
                <a:spcPts val="5242"/>
              </a:lnSpc>
            </a:pPr>
            <a:r>
              <a:rPr lang="en-US" sz="3297">
                <a:solidFill>
                  <a:srgbClr val="000000"/>
                </a:solidFill>
                <a:latin typeface="Montserrat Bold"/>
              </a:rPr>
              <a:t>Tính lương trung bình của nhân viên trong mỗi phòng ban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362571" y="2413599"/>
            <a:ext cx="12766065" cy="2229215"/>
          </a:xfrm>
          <a:custGeom>
            <a:avLst/>
            <a:gdLst/>
            <a:ahLst/>
            <a:cxnLst/>
            <a:rect r="r" b="b" t="t" l="l"/>
            <a:pathLst>
              <a:path h="2229215" w="12766065">
                <a:moveTo>
                  <a:pt x="0" y="0"/>
                </a:moveTo>
                <a:lnTo>
                  <a:pt x="12766066" y="0"/>
                </a:lnTo>
                <a:lnTo>
                  <a:pt x="12766066" y="2229215"/>
                </a:lnTo>
                <a:lnTo>
                  <a:pt x="0" y="2229215"/>
                </a:lnTo>
                <a:lnTo>
                  <a:pt x="0" y="0"/>
                </a:lnTo>
                <a:close/>
              </a:path>
            </a:pathLst>
          </a:custGeom>
          <a:blipFill>
            <a:blip r:embed="rId6"/>
            <a:stretch>
              <a:fillRect l="0" t="0" r="0" b="0"/>
            </a:stretch>
          </a:blipFill>
        </p:spPr>
      </p:sp>
      <p:sp>
        <p:nvSpPr>
          <p:cNvPr name="Freeform 8" id="8"/>
          <p:cNvSpPr/>
          <p:nvPr/>
        </p:nvSpPr>
        <p:spPr>
          <a:xfrm flipH="false" flipV="false" rot="0">
            <a:off x="4222857" y="5090489"/>
            <a:ext cx="9045494" cy="4972027"/>
          </a:xfrm>
          <a:custGeom>
            <a:avLst/>
            <a:gdLst/>
            <a:ahLst/>
            <a:cxnLst/>
            <a:rect r="r" b="b" t="t" l="l"/>
            <a:pathLst>
              <a:path h="4972027" w="9045494">
                <a:moveTo>
                  <a:pt x="0" y="0"/>
                </a:moveTo>
                <a:lnTo>
                  <a:pt x="9045494" y="0"/>
                </a:lnTo>
                <a:lnTo>
                  <a:pt x="9045494" y="4972027"/>
                </a:lnTo>
                <a:lnTo>
                  <a:pt x="0" y="4972027"/>
                </a:lnTo>
                <a:lnTo>
                  <a:pt x="0" y="0"/>
                </a:lnTo>
                <a:close/>
              </a:path>
            </a:pathLst>
          </a:custGeom>
          <a:blipFill>
            <a:blip r:embed="rId7"/>
            <a:stretch>
              <a:fillRect l="0" t="0" r="0" b="0"/>
            </a:stretch>
          </a:blipFill>
        </p:spPr>
      </p:sp>
      <p:sp>
        <p:nvSpPr>
          <p:cNvPr name="TextBox 9" id="9"/>
          <p:cNvSpPr txBox="true"/>
          <p:nvPr/>
        </p:nvSpPr>
        <p:spPr>
          <a:xfrm rot="0">
            <a:off x="1538727" y="184149"/>
            <a:ext cx="6005660"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Ultra-Bold"/>
              </a:rPr>
              <a:t>QUERY </a:t>
            </a:r>
          </a:p>
        </p:txBody>
      </p:sp>
      <p:sp>
        <p:nvSpPr>
          <p:cNvPr name="TextBox 10" id="10"/>
          <p:cNvSpPr txBox="true"/>
          <p:nvPr/>
        </p:nvSpPr>
        <p:spPr>
          <a:xfrm rot="0">
            <a:off x="477468" y="1348189"/>
            <a:ext cx="16192206" cy="617735"/>
          </a:xfrm>
          <a:prstGeom prst="rect">
            <a:avLst/>
          </a:prstGeom>
        </p:spPr>
        <p:txBody>
          <a:bodyPr anchor="t" rtlCol="false" tIns="0" lIns="0" bIns="0" rIns="0">
            <a:spAutoFit/>
          </a:bodyPr>
          <a:lstStyle/>
          <a:p>
            <a:pPr algn="l">
              <a:lnSpc>
                <a:spcPts val="5242"/>
              </a:lnSpc>
            </a:pPr>
            <a:r>
              <a:rPr lang="en-US" sz="3297">
                <a:solidFill>
                  <a:srgbClr val="000000"/>
                </a:solidFill>
                <a:latin typeface="Montserrat Bold"/>
              </a:rPr>
              <a:t>Lấy danh sách 10 nhân viên nghỉ phép nhiều nhất</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632958" y="3070824"/>
            <a:ext cx="11881226" cy="3067763"/>
          </a:xfrm>
          <a:custGeom>
            <a:avLst/>
            <a:gdLst/>
            <a:ahLst/>
            <a:cxnLst/>
            <a:rect r="r" b="b" t="t" l="l"/>
            <a:pathLst>
              <a:path h="3067763" w="11881226">
                <a:moveTo>
                  <a:pt x="0" y="0"/>
                </a:moveTo>
                <a:lnTo>
                  <a:pt x="11881226" y="0"/>
                </a:lnTo>
                <a:lnTo>
                  <a:pt x="11881226" y="3067763"/>
                </a:lnTo>
                <a:lnTo>
                  <a:pt x="0" y="3067763"/>
                </a:lnTo>
                <a:lnTo>
                  <a:pt x="0" y="0"/>
                </a:lnTo>
                <a:close/>
              </a:path>
            </a:pathLst>
          </a:custGeom>
          <a:blipFill>
            <a:blip r:embed="rId6"/>
            <a:stretch>
              <a:fillRect l="0" t="0" r="0" b="0"/>
            </a:stretch>
          </a:blipFill>
        </p:spPr>
      </p:sp>
      <p:sp>
        <p:nvSpPr>
          <p:cNvPr name="Freeform 8" id="8"/>
          <p:cNvSpPr/>
          <p:nvPr/>
        </p:nvSpPr>
        <p:spPr>
          <a:xfrm flipH="false" flipV="false" rot="0">
            <a:off x="1538727" y="6586262"/>
            <a:ext cx="14649030" cy="2838498"/>
          </a:xfrm>
          <a:custGeom>
            <a:avLst/>
            <a:gdLst/>
            <a:ahLst/>
            <a:cxnLst/>
            <a:rect r="r" b="b" t="t" l="l"/>
            <a:pathLst>
              <a:path h="2838498" w="14649030">
                <a:moveTo>
                  <a:pt x="0" y="0"/>
                </a:moveTo>
                <a:lnTo>
                  <a:pt x="14649029" y="0"/>
                </a:lnTo>
                <a:lnTo>
                  <a:pt x="14649029" y="2838497"/>
                </a:lnTo>
                <a:lnTo>
                  <a:pt x="0" y="2838497"/>
                </a:lnTo>
                <a:lnTo>
                  <a:pt x="0" y="0"/>
                </a:lnTo>
                <a:close/>
              </a:path>
            </a:pathLst>
          </a:custGeom>
          <a:blipFill>
            <a:blip r:embed="rId7"/>
            <a:stretch>
              <a:fillRect l="0" t="0" r="0" b="0"/>
            </a:stretch>
          </a:blipFill>
        </p:spPr>
      </p:sp>
      <p:sp>
        <p:nvSpPr>
          <p:cNvPr name="TextBox 9" id="9"/>
          <p:cNvSpPr txBox="true"/>
          <p:nvPr/>
        </p:nvSpPr>
        <p:spPr>
          <a:xfrm rot="0">
            <a:off x="1538727" y="184149"/>
            <a:ext cx="6005660"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Ultra-Bold"/>
              </a:rPr>
              <a:t>QUERY </a:t>
            </a:r>
          </a:p>
        </p:txBody>
      </p:sp>
      <p:sp>
        <p:nvSpPr>
          <p:cNvPr name="TextBox 10" id="10"/>
          <p:cNvSpPr txBox="true"/>
          <p:nvPr/>
        </p:nvSpPr>
        <p:spPr>
          <a:xfrm rot="0">
            <a:off x="477468" y="1348189"/>
            <a:ext cx="16192206" cy="1274960"/>
          </a:xfrm>
          <a:prstGeom prst="rect">
            <a:avLst/>
          </a:prstGeom>
        </p:spPr>
        <p:txBody>
          <a:bodyPr anchor="t" rtlCol="false" tIns="0" lIns="0" bIns="0" rIns="0">
            <a:spAutoFit/>
          </a:bodyPr>
          <a:lstStyle/>
          <a:p>
            <a:pPr algn="l">
              <a:lnSpc>
                <a:spcPts val="5242"/>
              </a:lnSpc>
            </a:pPr>
            <a:r>
              <a:rPr lang="en-US" sz="3297">
                <a:solidFill>
                  <a:srgbClr val="000000"/>
                </a:solidFill>
                <a:latin typeface="Montserrat Bold"/>
              </a:rPr>
              <a:t>Lấy danh sách nhân viên đã nghỉ phép trong một khoảng thời gian cụ thể (trong tháng 5)</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85781" y="2979422"/>
            <a:ext cx="14575580" cy="1677020"/>
          </a:xfrm>
          <a:custGeom>
            <a:avLst/>
            <a:gdLst/>
            <a:ahLst/>
            <a:cxnLst/>
            <a:rect r="r" b="b" t="t" l="l"/>
            <a:pathLst>
              <a:path h="1677020" w="14575580">
                <a:moveTo>
                  <a:pt x="0" y="0"/>
                </a:moveTo>
                <a:lnTo>
                  <a:pt x="14575580" y="0"/>
                </a:lnTo>
                <a:lnTo>
                  <a:pt x="14575580" y="1677020"/>
                </a:lnTo>
                <a:lnTo>
                  <a:pt x="0" y="1677020"/>
                </a:lnTo>
                <a:lnTo>
                  <a:pt x="0" y="0"/>
                </a:lnTo>
                <a:close/>
              </a:path>
            </a:pathLst>
          </a:custGeom>
          <a:blipFill>
            <a:blip r:embed="rId6"/>
            <a:stretch>
              <a:fillRect l="0" t="0" r="0" b="0"/>
            </a:stretch>
          </a:blipFill>
        </p:spPr>
      </p:sp>
      <p:sp>
        <p:nvSpPr>
          <p:cNvPr name="Freeform 8" id="8"/>
          <p:cNvSpPr/>
          <p:nvPr/>
        </p:nvSpPr>
        <p:spPr>
          <a:xfrm flipH="false" flipV="false" rot="0">
            <a:off x="2188646" y="5586864"/>
            <a:ext cx="12769850" cy="3998387"/>
          </a:xfrm>
          <a:custGeom>
            <a:avLst/>
            <a:gdLst/>
            <a:ahLst/>
            <a:cxnLst/>
            <a:rect r="r" b="b" t="t" l="l"/>
            <a:pathLst>
              <a:path h="3998387" w="12769850">
                <a:moveTo>
                  <a:pt x="0" y="0"/>
                </a:moveTo>
                <a:lnTo>
                  <a:pt x="12769850" y="0"/>
                </a:lnTo>
                <a:lnTo>
                  <a:pt x="12769850" y="3998387"/>
                </a:lnTo>
                <a:lnTo>
                  <a:pt x="0" y="3998387"/>
                </a:lnTo>
                <a:lnTo>
                  <a:pt x="0" y="0"/>
                </a:lnTo>
                <a:close/>
              </a:path>
            </a:pathLst>
          </a:custGeom>
          <a:blipFill>
            <a:blip r:embed="rId7"/>
            <a:stretch>
              <a:fillRect l="0" t="0" r="0" b="0"/>
            </a:stretch>
          </a:blipFill>
        </p:spPr>
      </p:sp>
      <p:sp>
        <p:nvSpPr>
          <p:cNvPr name="TextBox 9" id="9"/>
          <p:cNvSpPr txBox="true"/>
          <p:nvPr/>
        </p:nvSpPr>
        <p:spPr>
          <a:xfrm rot="0">
            <a:off x="1538727" y="184149"/>
            <a:ext cx="6005660"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Ultra-Bold"/>
              </a:rPr>
              <a:t>QUERY </a:t>
            </a:r>
          </a:p>
        </p:txBody>
      </p:sp>
      <p:sp>
        <p:nvSpPr>
          <p:cNvPr name="TextBox 10" id="10"/>
          <p:cNvSpPr txBox="true"/>
          <p:nvPr/>
        </p:nvSpPr>
        <p:spPr>
          <a:xfrm rot="0">
            <a:off x="477468" y="1348189"/>
            <a:ext cx="16192206" cy="617735"/>
          </a:xfrm>
          <a:prstGeom prst="rect">
            <a:avLst/>
          </a:prstGeom>
        </p:spPr>
        <p:txBody>
          <a:bodyPr anchor="t" rtlCol="false" tIns="0" lIns="0" bIns="0" rIns="0">
            <a:spAutoFit/>
          </a:bodyPr>
          <a:lstStyle/>
          <a:p>
            <a:pPr algn="l">
              <a:lnSpc>
                <a:spcPts val="5242"/>
              </a:lnSpc>
            </a:pPr>
            <a:r>
              <a:rPr lang="en-US" sz="3297">
                <a:solidFill>
                  <a:srgbClr val="000000"/>
                </a:solidFill>
                <a:latin typeface="Montserrat Bold"/>
              </a:rPr>
              <a:t>Tính số lượng nhân viên tham gia vào từng khóa đào tạo</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24640" y="3574407"/>
            <a:ext cx="14735963" cy="5026376"/>
          </a:xfrm>
          <a:custGeom>
            <a:avLst/>
            <a:gdLst/>
            <a:ahLst/>
            <a:cxnLst/>
            <a:rect r="r" b="b" t="t" l="l"/>
            <a:pathLst>
              <a:path h="5026376" w="14735963">
                <a:moveTo>
                  <a:pt x="0" y="0"/>
                </a:moveTo>
                <a:lnTo>
                  <a:pt x="14735962" y="0"/>
                </a:lnTo>
                <a:lnTo>
                  <a:pt x="14735962" y="5026377"/>
                </a:lnTo>
                <a:lnTo>
                  <a:pt x="0" y="5026377"/>
                </a:lnTo>
                <a:lnTo>
                  <a:pt x="0" y="0"/>
                </a:lnTo>
                <a:close/>
              </a:path>
            </a:pathLst>
          </a:custGeom>
          <a:blipFill>
            <a:blip r:embed="rId6"/>
            <a:stretch>
              <a:fillRect l="0" t="0" r="0" b="0"/>
            </a:stretch>
          </a:blipFill>
        </p:spPr>
      </p:sp>
      <p:sp>
        <p:nvSpPr>
          <p:cNvPr name="TextBox 8" id="8"/>
          <p:cNvSpPr txBox="true"/>
          <p:nvPr/>
        </p:nvSpPr>
        <p:spPr>
          <a:xfrm rot="0">
            <a:off x="1538727" y="184149"/>
            <a:ext cx="6005660"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Bold"/>
              </a:rPr>
              <a:t>VIEW</a:t>
            </a:r>
          </a:p>
        </p:txBody>
      </p:sp>
      <p:sp>
        <p:nvSpPr>
          <p:cNvPr name="TextBox 9" id="9"/>
          <p:cNvSpPr txBox="true"/>
          <p:nvPr/>
        </p:nvSpPr>
        <p:spPr>
          <a:xfrm rot="0">
            <a:off x="477468" y="1348189"/>
            <a:ext cx="16192206" cy="1274960"/>
          </a:xfrm>
          <a:prstGeom prst="rect">
            <a:avLst/>
          </a:prstGeom>
        </p:spPr>
        <p:txBody>
          <a:bodyPr anchor="t" rtlCol="false" tIns="0" lIns="0" bIns="0" rIns="0">
            <a:spAutoFit/>
          </a:bodyPr>
          <a:lstStyle/>
          <a:p>
            <a:pPr algn="l">
              <a:lnSpc>
                <a:spcPts val="5242"/>
              </a:lnSpc>
            </a:pPr>
            <a:r>
              <a:rPr lang="en-US" sz="3297">
                <a:solidFill>
                  <a:srgbClr val="000000"/>
                </a:solidFill>
                <a:latin typeface="Montserrat Bold"/>
              </a:rPr>
              <a:t>Tạo view: gồm id, tên, ngày sinh, địa chỉ, chức vụ hiện tại, phòng ban hiện tại, mức lương hiện tại.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216C53"/>
            </a:solidFill>
          </p:spPr>
        </p:sp>
        <p:sp>
          <p:nvSpPr>
            <p:cNvPr name="TextBox 4" id="4"/>
            <p:cNvSpPr txBox="true"/>
            <p:nvPr/>
          </p:nvSpPr>
          <p:spPr>
            <a:xfrm>
              <a:off x="0" y="-66675"/>
              <a:ext cx="2408296" cy="2776008"/>
            </a:xfrm>
            <a:prstGeom prst="rect">
              <a:avLst/>
            </a:prstGeom>
          </p:spPr>
          <p:txBody>
            <a:bodyPr anchor="ctr" rtlCol="false" tIns="50800" lIns="50800" bIns="50800" rIns="50800"/>
            <a:lstStyle/>
            <a:p>
              <a:pPr algn="ctr">
                <a:lnSpc>
                  <a:spcPts val="3175"/>
                </a:lnSpc>
              </a:pPr>
            </a:p>
          </p:txBody>
        </p:sp>
      </p:grpSp>
      <p:sp>
        <p:nvSpPr>
          <p:cNvPr name="AutoShape 5" id="5"/>
          <p:cNvSpPr/>
          <p:nvPr/>
        </p:nvSpPr>
        <p:spPr>
          <a:xfrm flipV="true">
            <a:off x="1238718" y="6296743"/>
            <a:ext cx="4796497" cy="19050"/>
          </a:xfrm>
          <a:prstGeom prst="line">
            <a:avLst/>
          </a:prstGeom>
          <a:ln cap="flat" w="38100">
            <a:solidFill>
              <a:srgbClr val="FFFEF2"/>
            </a:solidFill>
            <a:prstDash val="solid"/>
            <a:headEnd type="none" len="sm" w="sm"/>
            <a:tailEnd type="none" len="sm" w="sm"/>
          </a:ln>
        </p:spPr>
      </p:sp>
      <p:sp>
        <p:nvSpPr>
          <p:cNvPr name="Freeform 6" id="6"/>
          <p:cNvSpPr/>
          <p:nvPr/>
        </p:nvSpPr>
        <p:spPr>
          <a:xfrm flipH="false" flipV="false" rot="0">
            <a:off x="10005569" y="1238718"/>
            <a:ext cx="661615" cy="661615"/>
          </a:xfrm>
          <a:custGeom>
            <a:avLst/>
            <a:gdLst/>
            <a:ahLst/>
            <a:cxnLst/>
            <a:rect r="r" b="b" t="t" l="l"/>
            <a:pathLst>
              <a:path h="661615" w="661615">
                <a:moveTo>
                  <a:pt x="0" y="0"/>
                </a:moveTo>
                <a:lnTo>
                  <a:pt x="661615" y="0"/>
                </a:lnTo>
                <a:lnTo>
                  <a:pt x="661615" y="661615"/>
                </a:lnTo>
                <a:lnTo>
                  <a:pt x="0" y="661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238718" y="4323134"/>
            <a:ext cx="7458353" cy="1801227"/>
          </a:xfrm>
          <a:prstGeom prst="rect">
            <a:avLst/>
          </a:prstGeom>
        </p:spPr>
        <p:txBody>
          <a:bodyPr anchor="t" rtlCol="false" tIns="0" lIns="0" bIns="0" rIns="0">
            <a:spAutoFit/>
          </a:bodyPr>
          <a:lstStyle/>
          <a:p>
            <a:pPr algn="l">
              <a:lnSpc>
                <a:spcPts val="7081"/>
              </a:lnSpc>
            </a:pPr>
            <a:r>
              <a:rPr lang="en-US" sz="6157" spc="301">
                <a:solidFill>
                  <a:srgbClr val="FFFEF2"/>
                </a:solidFill>
                <a:latin typeface="Montserrat Ultra-Bold"/>
              </a:rPr>
              <a:t>2. XÂY DỰNG CƠ SỞ DỮ LIỆU</a:t>
            </a:r>
          </a:p>
        </p:txBody>
      </p:sp>
      <p:sp>
        <p:nvSpPr>
          <p:cNvPr name="TextBox 8" id="8"/>
          <p:cNvSpPr txBox="true"/>
          <p:nvPr/>
        </p:nvSpPr>
        <p:spPr>
          <a:xfrm rot="0">
            <a:off x="11177414" y="1172043"/>
            <a:ext cx="5291863" cy="1374775"/>
          </a:xfrm>
          <a:prstGeom prst="rect">
            <a:avLst/>
          </a:prstGeom>
        </p:spPr>
        <p:txBody>
          <a:bodyPr anchor="t" rtlCol="false" tIns="0" lIns="0" bIns="0" rIns="0">
            <a:spAutoFit/>
          </a:bodyPr>
          <a:lstStyle/>
          <a:p>
            <a:pPr algn="l">
              <a:lnSpc>
                <a:spcPts val="5599"/>
              </a:lnSpc>
              <a:spcBef>
                <a:spcPct val="0"/>
              </a:spcBef>
            </a:pPr>
            <a:r>
              <a:rPr lang="en-US" sz="3999" spc="195">
                <a:solidFill>
                  <a:srgbClr val="216C53"/>
                </a:solidFill>
                <a:latin typeface="Montserrat Ultra-Bold"/>
              </a:rPr>
              <a:t>XÁC ĐỊNH THỰC THỂ, THUỘC TÍNH</a:t>
            </a:r>
          </a:p>
        </p:txBody>
      </p:sp>
      <p:sp>
        <p:nvSpPr>
          <p:cNvPr name="Freeform 9" id="9"/>
          <p:cNvSpPr/>
          <p:nvPr/>
        </p:nvSpPr>
        <p:spPr>
          <a:xfrm flipH="false" flipV="false" rot="0">
            <a:off x="10005569" y="3963751"/>
            <a:ext cx="661615" cy="661615"/>
          </a:xfrm>
          <a:custGeom>
            <a:avLst/>
            <a:gdLst/>
            <a:ahLst/>
            <a:cxnLst/>
            <a:rect r="r" b="b" t="t" l="l"/>
            <a:pathLst>
              <a:path h="661615" w="661615">
                <a:moveTo>
                  <a:pt x="0" y="0"/>
                </a:moveTo>
                <a:lnTo>
                  <a:pt x="661615" y="0"/>
                </a:lnTo>
                <a:lnTo>
                  <a:pt x="661615" y="661615"/>
                </a:lnTo>
                <a:lnTo>
                  <a:pt x="0" y="661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1103583" y="3955441"/>
            <a:ext cx="5439525" cy="669925"/>
          </a:xfrm>
          <a:prstGeom prst="rect">
            <a:avLst/>
          </a:prstGeom>
        </p:spPr>
        <p:txBody>
          <a:bodyPr anchor="t" rtlCol="false" tIns="0" lIns="0" bIns="0" rIns="0">
            <a:spAutoFit/>
          </a:bodyPr>
          <a:lstStyle/>
          <a:p>
            <a:pPr algn="l">
              <a:lnSpc>
                <a:spcPts val="5599"/>
              </a:lnSpc>
              <a:spcBef>
                <a:spcPct val="0"/>
              </a:spcBef>
            </a:pPr>
            <a:r>
              <a:rPr lang="en-US" sz="3999" spc="195">
                <a:solidFill>
                  <a:srgbClr val="216C53"/>
                </a:solidFill>
                <a:latin typeface="Montserrat Ultra-Bold"/>
              </a:rPr>
              <a:t> VẼ LƯỢC ĐỒ ERD</a:t>
            </a:r>
          </a:p>
        </p:txBody>
      </p:sp>
      <p:sp>
        <p:nvSpPr>
          <p:cNvPr name="Freeform 11" id="11"/>
          <p:cNvSpPr/>
          <p:nvPr/>
        </p:nvSpPr>
        <p:spPr>
          <a:xfrm flipH="false" flipV="false" rot="0">
            <a:off x="10005569" y="6847556"/>
            <a:ext cx="661615" cy="661615"/>
          </a:xfrm>
          <a:custGeom>
            <a:avLst/>
            <a:gdLst/>
            <a:ahLst/>
            <a:cxnLst/>
            <a:rect r="r" b="b" t="t" l="l"/>
            <a:pathLst>
              <a:path h="661615" w="661615">
                <a:moveTo>
                  <a:pt x="0" y="0"/>
                </a:moveTo>
                <a:lnTo>
                  <a:pt x="661615" y="0"/>
                </a:lnTo>
                <a:lnTo>
                  <a:pt x="661615" y="661615"/>
                </a:lnTo>
                <a:lnTo>
                  <a:pt x="0" y="661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1177414" y="6249118"/>
            <a:ext cx="4833245" cy="2079625"/>
          </a:xfrm>
          <a:prstGeom prst="rect">
            <a:avLst/>
          </a:prstGeom>
        </p:spPr>
        <p:txBody>
          <a:bodyPr anchor="t" rtlCol="false" tIns="0" lIns="0" bIns="0" rIns="0">
            <a:spAutoFit/>
          </a:bodyPr>
          <a:lstStyle/>
          <a:p>
            <a:pPr algn="l">
              <a:lnSpc>
                <a:spcPts val="5599"/>
              </a:lnSpc>
              <a:spcBef>
                <a:spcPct val="0"/>
              </a:spcBef>
            </a:pPr>
            <a:r>
              <a:rPr lang="en-US" sz="3999" spc="195">
                <a:solidFill>
                  <a:srgbClr val="216C53"/>
                </a:solidFill>
                <a:latin typeface="Montserrat Ultra-Bold"/>
              </a:rPr>
              <a:t>XÂY DỰNG CƠ SỞ DỮ LIỆU DỰA TRÊN ERD</a:t>
            </a:r>
          </a:p>
        </p:txBody>
      </p:sp>
      <p:sp>
        <p:nvSpPr>
          <p:cNvPr name="Freeform 13" id="13"/>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66407" y="3329020"/>
            <a:ext cx="15214328" cy="5929280"/>
          </a:xfrm>
          <a:custGeom>
            <a:avLst/>
            <a:gdLst/>
            <a:ahLst/>
            <a:cxnLst/>
            <a:rect r="r" b="b" t="t" l="l"/>
            <a:pathLst>
              <a:path h="5929280" w="15214328">
                <a:moveTo>
                  <a:pt x="0" y="0"/>
                </a:moveTo>
                <a:lnTo>
                  <a:pt x="15214328" y="0"/>
                </a:lnTo>
                <a:lnTo>
                  <a:pt x="15214328" y="5929280"/>
                </a:lnTo>
                <a:lnTo>
                  <a:pt x="0" y="5929280"/>
                </a:lnTo>
                <a:lnTo>
                  <a:pt x="0" y="0"/>
                </a:lnTo>
                <a:close/>
              </a:path>
            </a:pathLst>
          </a:custGeom>
          <a:blipFill>
            <a:blip r:embed="rId6"/>
            <a:stretch>
              <a:fillRect l="0" t="0" r="0" b="0"/>
            </a:stretch>
          </a:blipFill>
        </p:spPr>
      </p:sp>
      <p:sp>
        <p:nvSpPr>
          <p:cNvPr name="TextBox 8" id="8"/>
          <p:cNvSpPr txBox="true"/>
          <p:nvPr/>
        </p:nvSpPr>
        <p:spPr>
          <a:xfrm rot="0">
            <a:off x="1538727" y="184149"/>
            <a:ext cx="6005660"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Bold"/>
              </a:rPr>
              <a:t>VIEW</a:t>
            </a:r>
          </a:p>
        </p:txBody>
      </p:sp>
      <p:sp>
        <p:nvSpPr>
          <p:cNvPr name="TextBox 9" id="9"/>
          <p:cNvSpPr txBox="true"/>
          <p:nvPr/>
        </p:nvSpPr>
        <p:spPr>
          <a:xfrm rot="0">
            <a:off x="477468" y="1348189"/>
            <a:ext cx="16192206" cy="1274960"/>
          </a:xfrm>
          <a:prstGeom prst="rect">
            <a:avLst/>
          </a:prstGeom>
        </p:spPr>
        <p:txBody>
          <a:bodyPr anchor="t" rtlCol="false" tIns="0" lIns="0" bIns="0" rIns="0">
            <a:spAutoFit/>
          </a:bodyPr>
          <a:lstStyle/>
          <a:p>
            <a:pPr algn="l">
              <a:lnSpc>
                <a:spcPts val="5242"/>
              </a:lnSpc>
            </a:pPr>
            <a:r>
              <a:rPr lang="en-US" sz="3297">
                <a:solidFill>
                  <a:srgbClr val="000000"/>
                </a:solidFill>
                <a:latin typeface="Montserrat Bold"/>
              </a:rPr>
              <a:t>Tạo view: gồm id, tên, ngày sinh, địa chỉ, chức vụ hiện tại, phòng ban hiện tại, mức lương hiện tại.</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062735" y="2131463"/>
            <a:ext cx="7021672" cy="4709658"/>
          </a:xfrm>
          <a:custGeom>
            <a:avLst/>
            <a:gdLst/>
            <a:ahLst/>
            <a:cxnLst/>
            <a:rect r="r" b="b" t="t" l="l"/>
            <a:pathLst>
              <a:path h="4709658" w="7021672">
                <a:moveTo>
                  <a:pt x="0" y="0"/>
                </a:moveTo>
                <a:lnTo>
                  <a:pt x="7021672" y="0"/>
                </a:lnTo>
                <a:lnTo>
                  <a:pt x="7021672" y="4709659"/>
                </a:lnTo>
                <a:lnTo>
                  <a:pt x="0" y="4709659"/>
                </a:lnTo>
                <a:lnTo>
                  <a:pt x="0" y="0"/>
                </a:lnTo>
                <a:close/>
              </a:path>
            </a:pathLst>
          </a:custGeom>
          <a:blipFill>
            <a:blip r:embed="rId6"/>
            <a:stretch>
              <a:fillRect l="0" t="0" r="0" b="0"/>
            </a:stretch>
          </a:blipFill>
        </p:spPr>
      </p:sp>
      <p:sp>
        <p:nvSpPr>
          <p:cNvPr name="Freeform 8" id="8"/>
          <p:cNvSpPr/>
          <p:nvPr/>
        </p:nvSpPr>
        <p:spPr>
          <a:xfrm flipH="false" flipV="false" rot="0">
            <a:off x="2266157" y="6841122"/>
            <a:ext cx="12614828" cy="2841606"/>
          </a:xfrm>
          <a:custGeom>
            <a:avLst/>
            <a:gdLst/>
            <a:ahLst/>
            <a:cxnLst/>
            <a:rect r="r" b="b" t="t" l="l"/>
            <a:pathLst>
              <a:path h="2841606" w="12614828">
                <a:moveTo>
                  <a:pt x="0" y="0"/>
                </a:moveTo>
                <a:lnTo>
                  <a:pt x="12614828" y="0"/>
                </a:lnTo>
                <a:lnTo>
                  <a:pt x="12614828" y="2841606"/>
                </a:lnTo>
                <a:lnTo>
                  <a:pt x="0" y="2841606"/>
                </a:lnTo>
                <a:lnTo>
                  <a:pt x="0" y="0"/>
                </a:lnTo>
                <a:close/>
              </a:path>
            </a:pathLst>
          </a:custGeom>
          <a:blipFill>
            <a:blip r:embed="rId7"/>
            <a:stretch>
              <a:fillRect l="0" t="0" r="0" b="0"/>
            </a:stretch>
          </a:blipFill>
        </p:spPr>
      </p:sp>
      <p:sp>
        <p:nvSpPr>
          <p:cNvPr name="TextBox 9" id="9"/>
          <p:cNvSpPr txBox="true"/>
          <p:nvPr/>
        </p:nvSpPr>
        <p:spPr>
          <a:xfrm rot="0">
            <a:off x="1538727" y="184149"/>
            <a:ext cx="6005660"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Bold"/>
              </a:rPr>
              <a:t>TRIGGER</a:t>
            </a:r>
          </a:p>
        </p:txBody>
      </p:sp>
      <p:sp>
        <p:nvSpPr>
          <p:cNvPr name="TextBox 10" id="10"/>
          <p:cNvSpPr txBox="true"/>
          <p:nvPr/>
        </p:nvSpPr>
        <p:spPr>
          <a:xfrm rot="0">
            <a:off x="477468" y="1348189"/>
            <a:ext cx="16192206" cy="617735"/>
          </a:xfrm>
          <a:prstGeom prst="rect">
            <a:avLst/>
          </a:prstGeom>
        </p:spPr>
        <p:txBody>
          <a:bodyPr anchor="t" rtlCol="false" tIns="0" lIns="0" bIns="0" rIns="0">
            <a:spAutoFit/>
          </a:bodyPr>
          <a:lstStyle/>
          <a:p>
            <a:pPr algn="l">
              <a:lnSpc>
                <a:spcPts val="5242"/>
              </a:lnSpc>
            </a:pPr>
            <a:r>
              <a:rPr lang="en-US" sz="3297">
                <a:solidFill>
                  <a:srgbClr val="000000"/>
                </a:solidFill>
                <a:latin typeface="Montserrat Bold"/>
              </a:rPr>
              <a:t>Tạo Trigger khi xóa nhân viên</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3585107"/>
            <a:ext cx="15154713" cy="3766485"/>
          </a:xfrm>
          <a:custGeom>
            <a:avLst/>
            <a:gdLst/>
            <a:ahLst/>
            <a:cxnLst/>
            <a:rect r="r" b="b" t="t" l="l"/>
            <a:pathLst>
              <a:path h="3766485" w="15154713">
                <a:moveTo>
                  <a:pt x="0" y="0"/>
                </a:moveTo>
                <a:lnTo>
                  <a:pt x="15154713" y="0"/>
                </a:lnTo>
                <a:lnTo>
                  <a:pt x="15154713" y="3766485"/>
                </a:lnTo>
                <a:lnTo>
                  <a:pt x="0" y="3766485"/>
                </a:lnTo>
                <a:lnTo>
                  <a:pt x="0" y="0"/>
                </a:lnTo>
                <a:close/>
              </a:path>
            </a:pathLst>
          </a:custGeom>
          <a:blipFill>
            <a:blip r:embed="rId6"/>
            <a:stretch>
              <a:fillRect l="0" t="0" r="0" b="0"/>
            </a:stretch>
          </a:blipFill>
        </p:spPr>
      </p:sp>
      <p:sp>
        <p:nvSpPr>
          <p:cNvPr name="TextBox 8" id="8"/>
          <p:cNvSpPr txBox="true"/>
          <p:nvPr/>
        </p:nvSpPr>
        <p:spPr>
          <a:xfrm rot="0">
            <a:off x="1538727" y="184149"/>
            <a:ext cx="6005660"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Bold"/>
              </a:rPr>
              <a:t>TRIGGER</a:t>
            </a:r>
          </a:p>
        </p:txBody>
      </p:sp>
      <p:sp>
        <p:nvSpPr>
          <p:cNvPr name="TextBox 9" id="9"/>
          <p:cNvSpPr txBox="true"/>
          <p:nvPr/>
        </p:nvSpPr>
        <p:spPr>
          <a:xfrm rot="0">
            <a:off x="477468" y="1348189"/>
            <a:ext cx="16192206" cy="617735"/>
          </a:xfrm>
          <a:prstGeom prst="rect">
            <a:avLst/>
          </a:prstGeom>
        </p:spPr>
        <p:txBody>
          <a:bodyPr anchor="t" rtlCol="false" tIns="0" lIns="0" bIns="0" rIns="0">
            <a:spAutoFit/>
          </a:bodyPr>
          <a:lstStyle/>
          <a:p>
            <a:pPr algn="l">
              <a:lnSpc>
                <a:spcPts val="5242"/>
              </a:lnSpc>
            </a:pPr>
            <a:r>
              <a:rPr lang="en-US" sz="3297">
                <a:solidFill>
                  <a:srgbClr val="000000"/>
                </a:solidFill>
                <a:latin typeface="Montserrat Bold"/>
              </a:rPr>
              <a:t>Tạo Trigger khi xóa nhân viên</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64631" y="3549415"/>
            <a:ext cx="6925028" cy="3787633"/>
          </a:xfrm>
          <a:custGeom>
            <a:avLst/>
            <a:gdLst/>
            <a:ahLst/>
            <a:cxnLst/>
            <a:rect r="r" b="b" t="t" l="l"/>
            <a:pathLst>
              <a:path h="3787633" w="6925028">
                <a:moveTo>
                  <a:pt x="0" y="0"/>
                </a:moveTo>
                <a:lnTo>
                  <a:pt x="6925028" y="0"/>
                </a:lnTo>
                <a:lnTo>
                  <a:pt x="6925028" y="3787633"/>
                </a:lnTo>
                <a:lnTo>
                  <a:pt x="0" y="3787633"/>
                </a:lnTo>
                <a:lnTo>
                  <a:pt x="0" y="0"/>
                </a:lnTo>
                <a:close/>
              </a:path>
            </a:pathLst>
          </a:custGeom>
          <a:blipFill>
            <a:blip r:embed="rId6"/>
            <a:stretch>
              <a:fillRect l="0" t="0" r="0" b="0"/>
            </a:stretch>
          </a:blipFill>
        </p:spPr>
      </p:sp>
      <p:sp>
        <p:nvSpPr>
          <p:cNvPr name="Freeform 8" id="8"/>
          <p:cNvSpPr/>
          <p:nvPr/>
        </p:nvSpPr>
        <p:spPr>
          <a:xfrm flipH="false" flipV="false" rot="0">
            <a:off x="7355199" y="2623149"/>
            <a:ext cx="8628333" cy="5640166"/>
          </a:xfrm>
          <a:custGeom>
            <a:avLst/>
            <a:gdLst/>
            <a:ahLst/>
            <a:cxnLst/>
            <a:rect r="r" b="b" t="t" l="l"/>
            <a:pathLst>
              <a:path h="5640166" w="8628333">
                <a:moveTo>
                  <a:pt x="0" y="0"/>
                </a:moveTo>
                <a:lnTo>
                  <a:pt x="8628332" y="0"/>
                </a:lnTo>
                <a:lnTo>
                  <a:pt x="8628332" y="5640165"/>
                </a:lnTo>
                <a:lnTo>
                  <a:pt x="0" y="5640165"/>
                </a:lnTo>
                <a:lnTo>
                  <a:pt x="0" y="0"/>
                </a:lnTo>
                <a:close/>
              </a:path>
            </a:pathLst>
          </a:custGeom>
          <a:blipFill>
            <a:blip r:embed="rId7"/>
            <a:stretch>
              <a:fillRect l="0" t="0" r="0" b="0"/>
            </a:stretch>
          </a:blipFill>
        </p:spPr>
      </p:sp>
      <p:sp>
        <p:nvSpPr>
          <p:cNvPr name="Freeform 9" id="9"/>
          <p:cNvSpPr/>
          <p:nvPr/>
        </p:nvSpPr>
        <p:spPr>
          <a:xfrm flipH="false" flipV="false" rot="0">
            <a:off x="5029015" y="8491914"/>
            <a:ext cx="10527591" cy="1441386"/>
          </a:xfrm>
          <a:custGeom>
            <a:avLst/>
            <a:gdLst/>
            <a:ahLst/>
            <a:cxnLst/>
            <a:rect r="r" b="b" t="t" l="l"/>
            <a:pathLst>
              <a:path h="1441386" w="10527591">
                <a:moveTo>
                  <a:pt x="0" y="0"/>
                </a:moveTo>
                <a:lnTo>
                  <a:pt x="10527591" y="0"/>
                </a:lnTo>
                <a:lnTo>
                  <a:pt x="10527591" y="1441386"/>
                </a:lnTo>
                <a:lnTo>
                  <a:pt x="0" y="1441386"/>
                </a:lnTo>
                <a:lnTo>
                  <a:pt x="0" y="0"/>
                </a:lnTo>
                <a:close/>
              </a:path>
            </a:pathLst>
          </a:custGeom>
          <a:blipFill>
            <a:blip r:embed="rId8"/>
            <a:stretch>
              <a:fillRect l="0" t="0" r="0" b="0"/>
            </a:stretch>
          </a:blipFill>
        </p:spPr>
      </p:sp>
      <p:sp>
        <p:nvSpPr>
          <p:cNvPr name="TextBox 10" id="10"/>
          <p:cNvSpPr txBox="true"/>
          <p:nvPr/>
        </p:nvSpPr>
        <p:spPr>
          <a:xfrm rot="0">
            <a:off x="1538727" y="184149"/>
            <a:ext cx="6005660"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Bold"/>
              </a:rPr>
              <a:t>TRIGGER</a:t>
            </a:r>
          </a:p>
        </p:txBody>
      </p:sp>
      <p:sp>
        <p:nvSpPr>
          <p:cNvPr name="TextBox 11" id="11"/>
          <p:cNvSpPr txBox="true"/>
          <p:nvPr/>
        </p:nvSpPr>
        <p:spPr>
          <a:xfrm rot="0">
            <a:off x="477468" y="1348189"/>
            <a:ext cx="16192206" cy="1274960"/>
          </a:xfrm>
          <a:prstGeom prst="rect">
            <a:avLst/>
          </a:prstGeom>
        </p:spPr>
        <p:txBody>
          <a:bodyPr anchor="t" rtlCol="false" tIns="0" lIns="0" bIns="0" rIns="0">
            <a:spAutoFit/>
          </a:bodyPr>
          <a:lstStyle/>
          <a:p>
            <a:pPr algn="l">
              <a:lnSpc>
                <a:spcPts val="5242"/>
              </a:lnSpc>
            </a:pPr>
            <a:r>
              <a:rPr lang="en-US" sz="3297">
                <a:solidFill>
                  <a:srgbClr val="000000"/>
                </a:solidFill>
                <a:latin typeface="Montserrat Bold"/>
              </a:rPr>
              <a:t>Tạo Trigger cập nhật khi thay đổi thông tin cá nhân nhân viên (trường nào không thay đổi mặc định là NULL)</a:t>
            </a:r>
          </a:p>
        </p:txBody>
      </p:sp>
      <p:grpSp>
        <p:nvGrpSpPr>
          <p:cNvPr name="Group 12" id="12"/>
          <p:cNvGrpSpPr/>
          <p:nvPr/>
        </p:nvGrpSpPr>
        <p:grpSpPr>
          <a:xfrm rot="0">
            <a:off x="1735337" y="8501846"/>
            <a:ext cx="2466322" cy="1431455"/>
            <a:chOff x="0" y="0"/>
            <a:chExt cx="1400412" cy="812800"/>
          </a:xfrm>
        </p:grpSpPr>
        <p:sp>
          <p:nvSpPr>
            <p:cNvPr name="Freeform 13" id="13"/>
            <p:cNvSpPr/>
            <p:nvPr/>
          </p:nvSpPr>
          <p:spPr>
            <a:xfrm flipH="false" flipV="false" rot="0">
              <a:off x="0" y="0"/>
              <a:ext cx="1400412" cy="812800"/>
            </a:xfrm>
            <a:custGeom>
              <a:avLst/>
              <a:gdLst/>
              <a:ahLst/>
              <a:cxnLst/>
              <a:rect r="r" b="b" t="t" l="l"/>
              <a:pathLst>
                <a:path h="812800" w="1400412">
                  <a:moveTo>
                    <a:pt x="1400412" y="406400"/>
                  </a:moveTo>
                  <a:lnTo>
                    <a:pt x="994012" y="0"/>
                  </a:lnTo>
                  <a:lnTo>
                    <a:pt x="994012" y="203200"/>
                  </a:lnTo>
                  <a:lnTo>
                    <a:pt x="0" y="203200"/>
                  </a:lnTo>
                  <a:lnTo>
                    <a:pt x="0" y="609600"/>
                  </a:lnTo>
                  <a:lnTo>
                    <a:pt x="994012" y="609600"/>
                  </a:lnTo>
                  <a:lnTo>
                    <a:pt x="994012" y="812800"/>
                  </a:lnTo>
                  <a:lnTo>
                    <a:pt x="1400412" y="406400"/>
                  </a:lnTo>
                  <a:close/>
                </a:path>
              </a:pathLst>
            </a:custGeom>
            <a:solidFill>
              <a:srgbClr val="216C53"/>
            </a:solidFill>
          </p:spPr>
        </p:sp>
        <p:sp>
          <p:nvSpPr>
            <p:cNvPr name="TextBox 14" id="14"/>
            <p:cNvSpPr txBox="true"/>
            <p:nvPr/>
          </p:nvSpPr>
          <p:spPr>
            <a:xfrm>
              <a:off x="0" y="136525"/>
              <a:ext cx="1298812" cy="473075"/>
            </a:xfrm>
            <a:prstGeom prst="rect">
              <a:avLst/>
            </a:prstGeom>
          </p:spPr>
          <p:txBody>
            <a:bodyPr anchor="ctr" rtlCol="false" tIns="50800" lIns="50800" bIns="50800" rIns="50800"/>
            <a:lstStyle/>
            <a:p>
              <a:pPr algn="ctr">
                <a:lnSpc>
                  <a:spcPts val="3175"/>
                </a:lnSpc>
              </a:pPr>
            </a:p>
          </p:txBody>
        </p:sp>
      </p:gr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818060" y="2175474"/>
            <a:ext cx="10895647" cy="6084951"/>
          </a:xfrm>
          <a:custGeom>
            <a:avLst/>
            <a:gdLst/>
            <a:ahLst/>
            <a:cxnLst/>
            <a:rect r="r" b="b" t="t" l="l"/>
            <a:pathLst>
              <a:path h="6084951" w="10895647">
                <a:moveTo>
                  <a:pt x="0" y="0"/>
                </a:moveTo>
                <a:lnTo>
                  <a:pt x="10895647" y="0"/>
                </a:lnTo>
                <a:lnTo>
                  <a:pt x="10895647" y="6084951"/>
                </a:lnTo>
                <a:lnTo>
                  <a:pt x="0" y="6084951"/>
                </a:lnTo>
                <a:lnTo>
                  <a:pt x="0" y="0"/>
                </a:lnTo>
                <a:close/>
              </a:path>
            </a:pathLst>
          </a:custGeom>
          <a:blipFill>
            <a:blip r:embed="rId6"/>
            <a:stretch>
              <a:fillRect l="0" t="-860" r="0" b="-860"/>
            </a:stretch>
          </a:blipFill>
        </p:spPr>
      </p:sp>
      <p:sp>
        <p:nvSpPr>
          <p:cNvPr name="Freeform 8" id="8"/>
          <p:cNvSpPr/>
          <p:nvPr/>
        </p:nvSpPr>
        <p:spPr>
          <a:xfrm flipH="false" flipV="false" rot="0">
            <a:off x="654111" y="8508075"/>
            <a:ext cx="15935519" cy="638167"/>
          </a:xfrm>
          <a:custGeom>
            <a:avLst/>
            <a:gdLst/>
            <a:ahLst/>
            <a:cxnLst/>
            <a:rect r="r" b="b" t="t" l="l"/>
            <a:pathLst>
              <a:path h="638167" w="15935519">
                <a:moveTo>
                  <a:pt x="0" y="0"/>
                </a:moveTo>
                <a:lnTo>
                  <a:pt x="15935519" y="0"/>
                </a:lnTo>
                <a:lnTo>
                  <a:pt x="15935519" y="638167"/>
                </a:lnTo>
                <a:lnTo>
                  <a:pt x="0" y="638167"/>
                </a:lnTo>
                <a:lnTo>
                  <a:pt x="0" y="0"/>
                </a:lnTo>
                <a:close/>
              </a:path>
            </a:pathLst>
          </a:custGeom>
          <a:blipFill>
            <a:blip r:embed="rId7"/>
            <a:stretch>
              <a:fillRect l="0" t="-13097" r="0" b="0"/>
            </a:stretch>
          </a:blipFill>
        </p:spPr>
      </p:sp>
      <p:sp>
        <p:nvSpPr>
          <p:cNvPr name="Freeform 9" id="9"/>
          <p:cNvSpPr/>
          <p:nvPr/>
        </p:nvSpPr>
        <p:spPr>
          <a:xfrm flipH="false" flipV="false" rot="0">
            <a:off x="948983" y="9258300"/>
            <a:ext cx="15345775" cy="783948"/>
          </a:xfrm>
          <a:custGeom>
            <a:avLst/>
            <a:gdLst/>
            <a:ahLst/>
            <a:cxnLst/>
            <a:rect r="r" b="b" t="t" l="l"/>
            <a:pathLst>
              <a:path h="783948" w="15345775">
                <a:moveTo>
                  <a:pt x="0" y="0"/>
                </a:moveTo>
                <a:lnTo>
                  <a:pt x="15345775" y="0"/>
                </a:lnTo>
                <a:lnTo>
                  <a:pt x="15345775" y="783948"/>
                </a:lnTo>
                <a:lnTo>
                  <a:pt x="0" y="783948"/>
                </a:lnTo>
                <a:lnTo>
                  <a:pt x="0" y="0"/>
                </a:lnTo>
                <a:close/>
              </a:path>
            </a:pathLst>
          </a:custGeom>
          <a:blipFill>
            <a:blip r:embed="rId8"/>
            <a:stretch>
              <a:fillRect l="0" t="0" r="0" b="0"/>
            </a:stretch>
          </a:blipFill>
        </p:spPr>
      </p:sp>
      <p:sp>
        <p:nvSpPr>
          <p:cNvPr name="TextBox 10" id="10"/>
          <p:cNvSpPr txBox="true"/>
          <p:nvPr/>
        </p:nvSpPr>
        <p:spPr>
          <a:xfrm rot="0">
            <a:off x="1538727" y="184149"/>
            <a:ext cx="9477982"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Ultra-Bold"/>
              </a:rPr>
              <a:t>PROCEDURE, FUNCTION</a:t>
            </a:r>
          </a:p>
        </p:txBody>
      </p:sp>
      <p:sp>
        <p:nvSpPr>
          <p:cNvPr name="TextBox 11" id="11"/>
          <p:cNvSpPr txBox="true"/>
          <p:nvPr/>
        </p:nvSpPr>
        <p:spPr>
          <a:xfrm rot="0">
            <a:off x="6659903" y="1152993"/>
            <a:ext cx="9525" cy="778510"/>
          </a:xfrm>
          <a:prstGeom prst="rect">
            <a:avLst/>
          </a:prstGeom>
        </p:spPr>
        <p:txBody>
          <a:bodyPr anchor="t" rtlCol="false" tIns="0" lIns="0" bIns="0" rIns="0">
            <a:spAutoFit/>
          </a:bodyPr>
          <a:lstStyle/>
          <a:p>
            <a:pPr algn="ctr">
              <a:lnSpc>
                <a:spcPts val="6439"/>
              </a:lnSpc>
              <a:spcBef>
                <a:spcPct val="0"/>
              </a:spcBef>
            </a:pPr>
          </a:p>
        </p:txBody>
      </p:sp>
      <p:sp>
        <p:nvSpPr>
          <p:cNvPr name="TextBox 12" id="12"/>
          <p:cNvSpPr txBox="true"/>
          <p:nvPr/>
        </p:nvSpPr>
        <p:spPr>
          <a:xfrm rot="0">
            <a:off x="477468" y="1348189"/>
            <a:ext cx="16192206" cy="617735"/>
          </a:xfrm>
          <a:prstGeom prst="rect">
            <a:avLst/>
          </a:prstGeom>
        </p:spPr>
        <p:txBody>
          <a:bodyPr anchor="t" rtlCol="false" tIns="0" lIns="0" bIns="0" rIns="0">
            <a:spAutoFit/>
          </a:bodyPr>
          <a:lstStyle/>
          <a:p>
            <a:pPr algn="l">
              <a:lnSpc>
                <a:spcPts val="5242"/>
              </a:lnSpc>
            </a:pPr>
            <a:r>
              <a:rPr lang="en-US" sz="3297">
                <a:solidFill>
                  <a:srgbClr val="000000"/>
                </a:solidFill>
                <a:latin typeface="Montserrat Bold"/>
              </a:rPr>
              <a:t>Procedure: Thêm nhân viên</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855301" y="2175474"/>
            <a:ext cx="11915240" cy="6769203"/>
          </a:xfrm>
          <a:custGeom>
            <a:avLst/>
            <a:gdLst/>
            <a:ahLst/>
            <a:cxnLst/>
            <a:rect r="r" b="b" t="t" l="l"/>
            <a:pathLst>
              <a:path h="6769203" w="11915240">
                <a:moveTo>
                  <a:pt x="0" y="0"/>
                </a:moveTo>
                <a:lnTo>
                  <a:pt x="11915240" y="0"/>
                </a:lnTo>
                <a:lnTo>
                  <a:pt x="11915240" y="6769203"/>
                </a:lnTo>
                <a:lnTo>
                  <a:pt x="0" y="6769203"/>
                </a:lnTo>
                <a:lnTo>
                  <a:pt x="0" y="0"/>
                </a:lnTo>
                <a:close/>
              </a:path>
            </a:pathLst>
          </a:custGeom>
          <a:blipFill>
            <a:blip r:embed="rId6"/>
            <a:stretch>
              <a:fillRect l="0" t="0" r="0" b="0"/>
            </a:stretch>
          </a:blipFill>
        </p:spPr>
      </p:sp>
      <p:sp>
        <p:nvSpPr>
          <p:cNvPr name="Freeform 8" id="8"/>
          <p:cNvSpPr/>
          <p:nvPr/>
        </p:nvSpPr>
        <p:spPr>
          <a:xfrm flipH="false" flipV="false" rot="0">
            <a:off x="619359" y="9401647"/>
            <a:ext cx="16050315" cy="391580"/>
          </a:xfrm>
          <a:custGeom>
            <a:avLst/>
            <a:gdLst/>
            <a:ahLst/>
            <a:cxnLst/>
            <a:rect r="r" b="b" t="t" l="l"/>
            <a:pathLst>
              <a:path h="391580" w="16050315">
                <a:moveTo>
                  <a:pt x="0" y="0"/>
                </a:moveTo>
                <a:lnTo>
                  <a:pt x="16050315" y="0"/>
                </a:lnTo>
                <a:lnTo>
                  <a:pt x="16050315" y="391580"/>
                </a:lnTo>
                <a:lnTo>
                  <a:pt x="0" y="391580"/>
                </a:lnTo>
                <a:lnTo>
                  <a:pt x="0" y="0"/>
                </a:lnTo>
                <a:close/>
              </a:path>
            </a:pathLst>
          </a:custGeom>
          <a:blipFill>
            <a:blip r:embed="rId7"/>
            <a:stretch>
              <a:fillRect l="0" t="0" r="0" b="-15905"/>
            </a:stretch>
          </a:blipFill>
        </p:spPr>
      </p:sp>
      <p:sp>
        <p:nvSpPr>
          <p:cNvPr name="TextBox 9" id="9"/>
          <p:cNvSpPr txBox="true"/>
          <p:nvPr/>
        </p:nvSpPr>
        <p:spPr>
          <a:xfrm rot="0">
            <a:off x="1538727" y="184149"/>
            <a:ext cx="9477982"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Ultra-Bold"/>
              </a:rPr>
              <a:t>PROCEDURE, FUNCTION</a:t>
            </a:r>
          </a:p>
        </p:txBody>
      </p:sp>
      <p:sp>
        <p:nvSpPr>
          <p:cNvPr name="TextBox 10" id="10"/>
          <p:cNvSpPr txBox="true"/>
          <p:nvPr/>
        </p:nvSpPr>
        <p:spPr>
          <a:xfrm rot="0">
            <a:off x="6659903" y="1152993"/>
            <a:ext cx="9525" cy="778510"/>
          </a:xfrm>
          <a:prstGeom prst="rect">
            <a:avLst/>
          </a:prstGeom>
        </p:spPr>
        <p:txBody>
          <a:bodyPr anchor="t" rtlCol="false" tIns="0" lIns="0" bIns="0" rIns="0">
            <a:spAutoFit/>
          </a:bodyPr>
          <a:lstStyle/>
          <a:p>
            <a:pPr algn="ctr">
              <a:lnSpc>
                <a:spcPts val="6439"/>
              </a:lnSpc>
              <a:spcBef>
                <a:spcPct val="0"/>
              </a:spcBef>
            </a:pPr>
          </a:p>
        </p:txBody>
      </p:sp>
      <p:sp>
        <p:nvSpPr>
          <p:cNvPr name="TextBox 11" id="11"/>
          <p:cNvSpPr txBox="true"/>
          <p:nvPr/>
        </p:nvSpPr>
        <p:spPr>
          <a:xfrm rot="0">
            <a:off x="477468" y="1348189"/>
            <a:ext cx="16192206" cy="617735"/>
          </a:xfrm>
          <a:prstGeom prst="rect">
            <a:avLst/>
          </a:prstGeom>
        </p:spPr>
        <p:txBody>
          <a:bodyPr anchor="t" rtlCol="false" tIns="0" lIns="0" bIns="0" rIns="0">
            <a:spAutoFit/>
          </a:bodyPr>
          <a:lstStyle/>
          <a:p>
            <a:pPr algn="l">
              <a:lnSpc>
                <a:spcPts val="5242"/>
              </a:lnSpc>
            </a:pPr>
            <a:r>
              <a:rPr lang="en-US" sz="3297">
                <a:solidFill>
                  <a:srgbClr val="000000"/>
                </a:solidFill>
                <a:latin typeface="Montserrat Bold"/>
              </a:rPr>
              <a:t>Procedure: Sửa thông tin nhân viên</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635662" y="2519433"/>
            <a:ext cx="5875818" cy="5248134"/>
          </a:xfrm>
          <a:custGeom>
            <a:avLst/>
            <a:gdLst/>
            <a:ahLst/>
            <a:cxnLst/>
            <a:rect r="r" b="b" t="t" l="l"/>
            <a:pathLst>
              <a:path h="5248134" w="5875818">
                <a:moveTo>
                  <a:pt x="0" y="0"/>
                </a:moveTo>
                <a:lnTo>
                  <a:pt x="5875818" y="0"/>
                </a:lnTo>
                <a:lnTo>
                  <a:pt x="5875818" y="5248134"/>
                </a:lnTo>
                <a:lnTo>
                  <a:pt x="0" y="5248134"/>
                </a:lnTo>
                <a:lnTo>
                  <a:pt x="0" y="0"/>
                </a:lnTo>
                <a:close/>
              </a:path>
            </a:pathLst>
          </a:custGeom>
          <a:blipFill>
            <a:blip r:embed="rId6"/>
            <a:stretch>
              <a:fillRect l="0" t="0" r="0" b="0"/>
            </a:stretch>
          </a:blipFill>
        </p:spPr>
      </p:sp>
      <p:sp>
        <p:nvSpPr>
          <p:cNvPr name="Freeform 8" id="8"/>
          <p:cNvSpPr/>
          <p:nvPr/>
        </p:nvSpPr>
        <p:spPr>
          <a:xfrm flipH="false" flipV="false" rot="0">
            <a:off x="2764092" y="8654055"/>
            <a:ext cx="12456752" cy="1208491"/>
          </a:xfrm>
          <a:custGeom>
            <a:avLst/>
            <a:gdLst/>
            <a:ahLst/>
            <a:cxnLst/>
            <a:rect r="r" b="b" t="t" l="l"/>
            <a:pathLst>
              <a:path h="1208491" w="12456752">
                <a:moveTo>
                  <a:pt x="0" y="0"/>
                </a:moveTo>
                <a:lnTo>
                  <a:pt x="12456753" y="0"/>
                </a:lnTo>
                <a:lnTo>
                  <a:pt x="12456753" y="1208490"/>
                </a:lnTo>
                <a:lnTo>
                  <a:pt x="0" y="1208490"/>
                </a:lnTo>
                <a:lnTo>
                  <a:pt x="0" y="0"/>
                </a:lnTo>
                <a:close/>
              </a:path>
            </a:pathLst>
          </a:custGeom>
          <a:blipFill>
            <a:blip r:embed="rId7"/>
            <a:stretch>
              <a:fillRect l="0" t="0" r="0" b="0"/>
            </a:stretch>
          </a:blipFill>
        </p:spPr>
      </p:sp>
      <p:sp>
        <p:nvSpPr>
          <p:cNvPr name="TextBox 9" id="9"/>
          <p:cNvSpPr txBox="true"/>
          <p:nvPr/>
        </p:nvSpPr>
        <p:spPr>
          <a:xfrm rot="0">
            <a:off x="1538727" y="184149"/>
            <a:ext cx="9477982"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Ultra-Bold"/>
              </a:rPr>
              <a:t>PROCEDURE, FUNCTION</a:t>
            </a:r>
          </a:p>
        </p:txBody>
      </p:sp>
      <p:sp>
        <p:nvSpPr>
          <p:cNvPr name="TextBox 10" id="10"/>
          <p:cNvSpPr txBox="true"/>
          <p:nvPr/>
        </p:nvSpPr>
        <p:spPr>
          <a:xfrm rot="0">
            <a:off x="6659903" y="1152993"/>
            <a:ext cx="9525" cy="778510"/>
          </a:xfrm>
          <a:prstGeom prst="rect">
            <a:avLst/>
          </a:prstGeom>
        </p:spPr>
        <p:txBody>
          <a:bodyPr anchor="t" rtlCol="false" tIns="0" lIns="0" bIns="0" rIns="0">
            <a:spAutoFit/>
          </a:bodyPr>
          <a:lstStyle/>
          <a:p>
            <a:pPr algn="ctr">
              <a:lnSpc>
                <a:spcPts val="6439"/>
              </a:lnSpc>
              <a:spcBef>
                <a:spcPct val="0"/>
              </a:spcBef>
            </a:pPr>
          </a:p>
        </p:txBody>
      </p:sp>
      <p:sp>
        <p:nvSpPr>
          <p:cNvPr name="TextBox 11" id="11"/>
          <p:cNvSpPr txBox="true"/>
          <p:nvPr/>
        </p:nvSpPr>
        <p:spPr>
          <a:xfrm rot="0">
            <a:off x="477468" y="1348189"/>
            <a:ext cx="16192206" cy="617735"/>
          </a:xfrm>
          <a:prstGeom prst="rect">
            <a:avLst/>
          </a:prstGeom>
        </p:spPr>
        <p:txBody>
          <a:bodyPr anchor="t" rtlCol="false" tIns="0" lIns="0" bIns="0" rIns="0">
            <a:spAutoFit/>
          </a:bodyPr>
          <a:lstStyle/>
          <a:p>
            <a:pPr algn="l">
              <a:lnSpc>
                <a:spcPts val="5242"/>
              </a:lnSpc>
            </a:pPr>
            <a:r>
              <a:rPr lang="en-US" sz="3297">
                <a:solidFill>
                  <a:srgbClr val="000000"/>
                </a:solidFill>
                <a:latin typeface="Montserrat Bold"/>
              </a:rPr>
              <a:t>Procedure: Xóa thông tin nhân viên</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635662" y="2519433"/>
            <a:ext cx="5875818" cy="5248134"/>
          </a:xfrm>
          <a:custGeom>
            <a:avLst/>
            <a:gdLst/>
            <a:ahLst/>
            <a:cxnLst/>
            <a:rect r="r" b="b" t="t" l="l"/>
            <a:pathLst>
              <a:path h="5248134" w="5875818">
                <a:moveTo>
                  <a:pt x="0" y="0"/>
                </a:moveTo>
                <a:lnTo>
                  <a:pt x="5875818" y="0"/>
                </a:lnTo>
                <a:lnTo>
                  <a:pt x="5875818" y="5248134"/>
                </a:lnTo>
                <a:lnTo>
                  <a:pt x="0" y="5248134"/>
                </a:lnTo>
                <a:lnTo>
                  <a:pt x="0" y="0"/>
                </a:lnTo>
                <a:close/>
              </a:path>
            </a:pathLst>
          </a:custGeom>
          <a:blipFill>
            <a:blip r:embed="rId6"/>
            <a:stretch>
              <a:fillRect l="0" t="0" r="0" b="0"/>
            </a:stretch>
          </a:blipFill>
        </p:spPr>
      </p:sp>
      <p:sp>
        <p:nvSpPr>
          <p:cNvPr name="Freeform 8" id="8"/>
          <p:cNvSpPr/>
          <p:nvPr/>
        </p:nvSpPr>
        <p:spPr>
          <a:xfrm flipH="false" flipV="false" rot="0">
            <a:off x="477468" y="2614005"/>
            <a:ext cx="9896024" cy="5584370"/>
          </a:xfrm>
          <a:custGeom>
            <a:avLst/>
            <a:gdLst/>
            <a:ahLst/>
            <a:cxnLst/>
            <a:rect r="r" b="b" t="t" l="l"/>
            <a:pathLst>
              <a:path h="5584370" w="9896024">
                <a:moveTo>
                  <a:pt x="0" y="0"/>
                </a:moveTo>
                <a:lnTo>
                  <a:pt x="9896023" y="0"/>
                </a:lnTo>
                <a:lnTo>
                  <a:pt x="9896023" y="5584370"/>
                </a:lnTo>
                <a:lnTo>
                  <a:pt x="0" y="5584370"/>
                </a:lnTo>
                <a:lnTo>
                  <a:pt x="0" y="0"/>
                </a:lnTo>
                <a:close/>
              </a:path>
            </a:pathLst>
          </a:custGeom>
          <a:blipFill>
            <a:blip r:embed="rId7"/>
            <a:stretch>
              <a:fillRect l="0" t="0" r="0" b="0"/>
            </a:stretch>
          </a:blipFill>
        </p:spPr>
      </p:sp>
      <p:sp>
        <p:nvSpPr>
          <p:cNvPr name="Freeform 9" id="9"/>
          <p:cNvSpPr/>
          <p:nvPr/>
        </p:nvSpPr>
        <p:spPr>
          <a:xfrm flipH="false" flipV="false" rot="0">
            <a:off x="11236564" y="2890037"/>
            <a:ext cx="5433110" cy="5032307"/>
          </a:xfrm>
          <a:custGeom>
            <a:avLst/>
            <a:gdLst/>
            <a:ahLst/>
            <a:cxnLst/>
            <a:rect r="r" b="b" t="t" l="l"/>
            <a:pathLst>
              <a:path h="5032307" w="5433110">
                <a:moveTo>
                  <a:pt x="0" y="0"/>
                </a:moveTo>
                <a:lnTo>
                  <a:pt x="5433110" y="0"/>
                </a:lnTo>
                <a:lnTo>
                  <a:pt x="5433110" y="5032307"/>
                </a:lnTo>
                <a:lnTo>
                  <a:pt x="0" y="5032307"/>
                </a:lnTo>
                <a:lnTo>
                  <a:pt x="0" y="0"/>
                </a:lnTo>
                <a:close/>
              </a:path>
            </a:pathLst>
          </a:custGeom>
          <a:blipFill>
            <a:blip r:embed="rId8"/>
            <a:stretch>
              <a:fillRect l="0" t="0" r="0" b="0"/>
            </a:stretch>
          </a:blipFill>
        </p:spPr>
      </p:sp>
      <p:sp>
        <p:nvSpPr>
          <p:cNvPr name="TextBox 10" id="10"/>
          <p:cNvSpPr txBox="true"/>
          <p:nvPr/>
        </p:nvSpPr>
        <p:spPr>
          <a:xfrm rot="0">
            <a:off x="1538727" y="184149"/>
            <a:ext cx="9477982"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Ultra-Bold"/>
              </a:rPr>
              <a:t>PROCEDURE, FUNCTION</a:t>
            </a:r>
          </a:p>
        </p:txBody>
      </p:sp>
      <p:sp>
        <p:nvSpPr>
          <p:cNvPr name="TextBox 11" id="11"/>
          <p:cNvSpPr txBox="true"/>
          <p:nvPr/>
        </p:nvSpPr>
        <p:spPr>
          <a:xfrm rot="0">
            <a:off x="6659903" y="1152993"/>
            <a:ext cx="9525" cy="778510"/>
          </a:xfrm>
          <a:prstGeom prst="rect">
            <a:avLst/>
          </a:prstGeom>
        </p:spPr>
        <p:txBody>
          <a:bodyPr anchor="t" rtlCol="false" tIns="0" lIns="0" bIns="0" rIns="0">
            <a:spAutoFit/>
          </a:bodyPr>
          <a:lstStyle/>
          <a:p>
            <a:pPr algn="ctr">
              <a:lnSpc>
                <a:spcPts val="6439"/>
              </a:lnSpc>
              <a:spcBef>
                <a:spcPct val="0"/>
              </a:spcBef>
            </a:pPr>
          </a:p>
        </p:txBody>
      </p:sp>
      <p:sp>
        <p:nvSpPr>
          <p:cNvPr name="TextBox 12" id="12"/>
          <p:cNvSpPr txBox="true"/>
          <p:nvPr/>
        </p:nvSpPr>
        <p:spPr>
          <a:xfrm rot="0">
            <a:off x="477468" y="1348189"/>
            <a:ext cx="16192206" cy="617735"/>
          </a:xfrm>
          <a:prstGeom prst="rect">
            <a:avLst/>
          </a:prstGeom>
        </p:spPr>
        <p:txBody>
          <a:bodyPr anchor="t" rtlCol="false" tIns="0" lIns="0" bIns="0" rIns="0">
            <a:spAutoFit/>
          </a:bodyPr>
          <a:lstStyle/>
          <a:p>
            <a:pPr algn="l">
              <a:lnSpc>
                <a:spcPts val="5242"/>
              </a:lnSpc>
            </a:pPr>
            <a:r>
              <a:rPr lang="en-US" sz="3297">
                <a:solidFill>
                  <a:srgbClr val="000000"/>
                </a:solidFill>
                <a:latin typeface="Montserrat Bold"/>
              </a:rPr>
              <a:t>Procedure: Lấy danh sách nhân viên trong 1 phòng ban cụ thể</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371740" y="8263536"/>
            <a:ext cx="10403661" cy="2023464"/>
          </a:xfrm>
          <a:custGeom>
            <a:avLst/>
            <a:gdLst/>
            <a:ahLst/>
            <a:cxnLst/>
            <a:rect r="r" b="b" t="t" l="l"/>
            <a:pathLst>
              <a:path h="2023464" w="10403661">
                <a:moveTo>
                  <a:pt x="0" y="0"/>
                </a:moveTo>
                <a:lnTo>
                  <a:pt x="10403661" y="0"/>
                </a:lnTo>
                <a:lnTo>
                  <a:pt x="10403661" y="2023464"/>
                </a:lnTo>
                <a:lnTo>
                  <a:pt x="0" y="2023464"/>
                </a:lnTo>
                <a:lnTo>
                  <a:pt x="0" y="0"/>
                </a:lnTo>
                <a:close/>
              </a:path>
            </a:pathLst>
          </a:custGeom>
          <a:blipFill>
            <a:blip r:embed="rId6"/>
            <a:stretch>
              <a:fillRect l="0" t="0" r="0" b="0"/>
            </a:stretch>
          </a:blipFill>
        </p:spPr>
      </p:sp>
      <p:sp>
        <p:nvSpPr>
          <p:cNvPr name="Freeform 8" id="8"/>
          <p:cNvSpPr/>
          <p:nvPr/>
        </p:nvSpPr>
        <p:spPr>
          <a:xfrm flipH="false" flipV="false" rot="0">
            <a:off x="4978614" y="2242015"/>
            <a:ext cx="7189914" cy="5802971"/>
          </a:xfrm>
          <a:custGeom>
            <a:avLst/>
            <a:gdLst/>
            <a:ahLst/>
            <a:cxnLst/>
            <a:rect r="r" b="b" t="t" l="l"/>
            <a:pathLst>
              <a:path h="5802971" w="7189914">
                <a:moveTo>
                  <a:pt x="0" y="0"/>
                </a:moveTo>
                <a:lnTo>
                  <a:pt x="7189914" y="0"/>
                </a:lnTo>
                <a:lnTo>
                  <a:pt x="7189914" y="5802970"/>
                </a:lnTo>
                <a:lnTo>
                  <a:pt x="0" y="5802970"/>
                </a:lnTo>
                <a:lnTo>
                  <a:pt x="0" y="0"/>
                </a:lnTo>
                <a:close/>
              </a:path>
            </a:pathLst>
          </a:custGeom>
          <a:blipFill>
            <a:blip r:embed="rId7"/>
            <a:stretch>
              <a:fillRect l="0" t="0" r="0" b="0"/>
            </a:stretch>
          </a:blipFill>
        </p:spPr>
      </p:sp>
      <p:sp>
        <p:nvSpPr>
          <p:cNvPr name="TextBox 9" id="9"/>
          <p:cNvSpPr txBox="true"/>
          <p:nvPr/>
        </p:nvSpPr>
        <p:spPr>
          <a:xfrm rot="0">
            <a:off x="1538727" y="184149"/>
            <a:ext cx="9477982"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Ultra-Bold"/>
              </a:rPr>
              <a:t>PROCEDURE, FUNCTION</a:t>
            </a:r>
          </a:p>
        </p:txBody>
      </p:sp>
      <p:sp>
        <p:nvSpPr>
          <p:cNvPr name="TextBox 10" id="10"/>
          <p:cNvSpPr txBox="true"/>
          <p:nvPr/>
        </p:nvSpPr>
        <p:spPr>
          <a:xfrm rot="0">
            <a:off x="6659903" y="1152993"/>
            <a:ext cx="9525" cy="778510"/>
          </a:xfrm>
          <a:prstGeom prst="rect">
            <a:avLst/>
          </a:prstGeom>
        </p:spPr>
        <p:txBody>
          <a:bodyPr anchor="t" rtlCol="false" tIns="0" lIns="0" bIns="0" rIns="0">
            <a:spAutoFit/>
          </a:bodyPr>
          <a:lstStyle/>
          <a:p>
            <a:pPr algn="ctr">
              <a:lnSpc>
                <a:spcPts val="6439"/>
              </a:lnSpc>
              <a:spcBef>
                <a:spcPct val="0"/>
              </a:spcBef>
            </a:pPr>
          </a:p>
        </p:txBody>
      </p:sp>
      <p:sp>
        <p:nvSpPr>
          <p:cNvPr name="TextBox 11" id="11"/>
          <p:cNvSpPr txBox="true"/>
          <p:nvPr/>
        </p:nvSpPr>
        <p:spPr>
          <a:xfrm rot="0">
            <a:off x="477468" y="1348189"/>
            <a:ext cx="16192206" cy="617735"/>
          </a:xfrm>
          <a:prstGeom prst="rect">
            <a:avLst/>
          </a:prstGeom>
        </p:spPr>
        <p:txBody>
          <a:bodyPr anchor="t" rtlCol="false" tIns="0" lIns="0" bIns="0" rIns="0">
            <a:spAutoFit/>
          </a:bodyPr>
          <a:lstStyle/>
          <a:p>
            <a:pPr algn="l">
              <a:lnSpc>
                <a:spcPts val="5242"/>
              </a:lnSpc>
            </a:pPr>
            <a:r>
              <a:rPr lang="en-US" sz="3297">
                <a:solidFill>
                  <a:srgbClr val="000000"/>
                </a:solidFill>
                <a:latin typeface="Montserrat Bold"/>
              </a:rPr>
              <a:t>Procedure: Lấy danh sách các khóa học tham gia của 1 nhân viên cụ thể</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635662" y="2519433"/>
            <a:ext cx="5875818" cy="5248134"/>
          </a:xfrm>
          <a:custGeom>
            <a:avLst/>
            <a:gdLst/>
            <a:ahLst/>
            <a:cxnLst/>
            <a:rect r="r" b="b" t="t" l="l"/>
            <a:pathLst>
              <a:path h="5248134" w="5875818">
                <a:moveTo>
                  <a:pt x="0" y="0"/>
                </a:moveTo>
                <a:lnTo>
                  <a:pt x="5875818" y="0"/>
                </a:lnTo>
                <a:lnTo>
                  <a:pt x="5875818" y="5248134"/>
                </a:lnTo>
                <a:lnTo>
                  <a:pt x="0" y="5248134"/>
                </a:lnTo>
                <a:lnTo>
                  <a:pt x="0" y="0"/>
                </a:lnTo>
                <a:close/>
              </a:path>
            </a:pathLst>
          </a:custGeom>
          <a:blipFill>
            <a:blip r:embed="rId6"/>
            <a:stretch>
              <a:fillRect l="0" t="0" r="0" b="0"/>
            </a:stretch>
          </a:blipFill>
        </p:spPr>
      </p:sp>
      <p:sp>
        <p:nvSpPr>
          <p:cNvPr name="Freeform 8" id="8"/>
          <p:cNvSpPr/>
          <p:nvPr/>
        </p:nvSpPr>
        <p:spPr>
          <a:xfrm flipH="false" flipV="false" rot="0">
            <a:off x="169681" y="2194524"/>
            <a:ext cx="17416570" cy="6563050"/>
          </a:xfrm>
          <a:custGeom>
            <a:avLst/>
            <a:gdLst/>
            <a:ahLst/>
            <a:cxnLst/>
            <a:rect r="r" b="b" t="t" l="l"/>
            <a:pathLst>
              <a:path h="6563050" w="17416570">
                <a:moveTo>
                  <a:pt x="0" y="0"/>
                </a:moveTo>
                <a:lnTo>
                  <a:pt x="17416570" y="0"/>
                </a:lnTo>
                <a:lnTo>
                  <a:pt x="17416570" y="6563049"/>
                </a:lnTo>
                <a:lnTo>
                  <a:pt x="0" y="6563049"/>
                </a:lnTo>
                <a:lnTo>
                  <a:pt x="0" y="0"/>
                </a:lnTo>
                <a:close/>
              </a:path>
            </a:pathLst>
          </a:custGeom>
          <a:blipFill>
            <a:blip r:embed="rId7"/>
            <a:stretch>
              <a:fillRect l="0" t="0" r="0" b="0"/>
            </a:stretch>
          </a:blipFill>
        </p:spPr>
      </p:sp>
      <p:sp>
        <p:nvSpPr>
          <p:cNvPr name="Freeform 9" id="9"/>
          <p:cNvSpPr/>
          <p:nvPr/>
        </p:nvSpPr>
        <p:spPr>
          <a:xfrm flipH="false" flipV="false" rot="0">
            <a:off x="6104140" y="7840869"/>
            <a:ext cx="11482111" cy="2446131"/>
          </a:xfrm>
          <a:custGeom>
            <a:avLst/>
            <a:gdLst/>
            <a:ahLst/>
            <a:cxnLst/>
            <a:rect r="r" b="b" t="t" l="l"/>
            <a:pathLst>
              <a:path h="2446131" w="11482111">
                <a:moveTo>
                  <a:pt x="0" y="0"/>
                </a:moveTo>
                <a:lnTo>
                  <a:pt x="11482111" y="0"/>
                </a:lnTo>
                <a:lnTo>
                  <a:pt x="11482111" y="2446131"/>
                </a:lnTo>
                <a:lnTo>
                  <a:pt x="0" y="2446131"/>
                </a:lnTo>
                <a:lnTo>
                  <a:pt x="0" y="0"/>
                </a:lnTo>
                <a:close/>
              </a:path>
            </a:pathLst>
          </a:custGeom>
          <a:blipFill>
            <a:blip r:embed="rId8"/>
            <a:stretch>
              <a:fillRect l="0" t="0" r="0" b="0"/>
            </a:stretch>
          </a:blipFill>
        </p:spPr>
      </p:sp>
      <p:grpSp>
        <p:nvGrpSpPr>
          <p:cNvPr name="Group 10" id="10"/>
          <p:cNvGrpSpPr/>
          <p:nvPr/>
        </p:nvGrpSpPr>
        <p:grpSpPr>
          <a:xfrm rot="0">
            <a:off x="4050675" y="8215242"/>
            <a:ext cx="1767502" cy="176750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16C53"/>
            </a:solidFill>
          </p:spPr>
        </p:sp>
        <p:sp>
          <p:nvSpPr>
            <p:cNvPr name="TextBox 12" id="12"/>
            <p:cNvSpPr txBox="true"/>
            <p:nvPr/>
          </p:nvSpPr>
          <p:spPr>
            <a:xfrm>
              <a:off x="0" y="136525"/>
              <a:ext cx="711200" cy="473075"/>
            </a:xfrm>
            <a:prstGeom prst="rect">
              <a:avLst/>
            </a:prstGeom>
          </p:spPr>
          <p:txBody>
            <a:bodyPr anchor="ctr" rtlCol="false" tIns="50800" lIns="50800" bIns="50800" rIns="50800"/>
            <a:lstStyle/>
            <a:p>
              <a:pPr algn="ctr">
                <a:lnSpc>
                  <a:spcPts val="3175"/>
                </a:lnSpc>
              </a:pPr>
            </a:p>
          </p:txBody>
        </p:sp>
      </p:grpSp>
      <p:sp>
        <p:nvSpPr>
          <p:cNvPr name="TextBox 13" id="13"/>
          <p:cNvSpPr txBox="true"/>
          <p:nvPr/>
        </p:nvSpPr>
        <p:spPr>
          <a:xfrm rot="0">
            <a:off x="1538727" y="184149"/>
            <a:ext cx="9477982"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Ultra-Bold"/>
              </a:rPr>
              <a:t>PROCEDURE, FUNCTION</a:t>
            </a:r>
          </a:p>
        </p:txBody>
      </p:sp>
      <p:sp>
        <p:nvSpPr>
          <p:cNvPr name="TextBox 14" id="14"/>
          <p:cNvSpPr txBox="true"/>
          <p:nvPr/>
        </p:nvSpPr>
        <p:spPr>
          <a:xfrm rot="0">
            <a:off x="6659903" y="1152993"/>
            <a:ext cx="9525" cy="778510"/>
          </a:xfrm>
          <a:prstGeom prst="rect">
            <a:avLst/>
          </a:prstGeom>
        </p:spPr>
        <p:txBody>
          <a:bodyPr anchor="t" rtlCol="false" tIns="0" lIns="0" bIns="0" rIns="0">
            <a:spAutoFit/>
          </a:bodyPr>
          <a:lstStyle/>
          <a:p>
            <a:pPr algn="ctr">
              <a:lnSpc>
                <a:spcPts val="6439"/>
              </a:lnSpc>
              <a:spcBef>
                <a:spcPct val="0"/>
              </a:spcBef>
            </a:pPr>
          </a:p>
        </p:txBody>
      </p:sp>
      <p:sp>
        <p:nvSpPr>
          <p:cNvPr name="TextBox 15" id="15"/>
          <p:cNvSpPr txBox="true"/>
          <p:nvPr/>
        </p:nvSpPr>
        <p:spPr>
          <a:xfrm rot="0">
            <a:off x="477468" y="1348189"/>
            <a:ext cx="16192206" cy="617735"/>
          </a:xfrm>
          <a:prstGeom prst="rect">
            <a:avLst/>
          </a:prstGeom>
        </p:spPr>
        <p:txBody>
          <a:bodyPr anchor="t" rtlCol="false" tIns="0" lIns="0" bIns="0" rIns="0">
            <a:spAutoFit/>
          </a:bodyPr>
          <a:lstStyle/>
          <a:p>
            <a:pPr algn="l">
              <a:lnSpc>
                <a:spcPts val="5242"/>
              </a:lnSpc>
            </a:pPr>
            <a:r>
              <a:rPr lang="en-US" sz="3297">
                <a:solidFill>
                  <a:srgbClr val="000000"/>
                </a:solidFill>
                <a:latin typeface="Montserrat Bold"/>
              </a:rPr>
              <a:t>Function: Tìm số ngày nghỉ trong năm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TextBox 5" id="5"/>
          <p:cNvSpPr txBox="true"/>
          <p:nvPr/>
        </p:nvSpPr>
        <p:spPr>
          <a:xfrm rot="0">
            <a:off x="1489635" y="647934"/>
            <a:ext cx="8416277" cy="2696577"/>
          </a:xfrm>
          <a:prstGeom prst="rect">
            <a:avLst/>
          </a:prstGeom>
        </p:spPr>
        <p:txBody>
          <a:bodyPr anchor="t" rtlCol="false" tIns="0" lIns="0" bIns="0" rIns="0">
            <a:spAutoFit/>
          </a:bodyPr>
          <a:lstStyle/>
          <a:p>
            <a:pPr algn="l">
              <a:lnSpc>
                <a:spcPts val="7081"/>
              </a:lnSpc>
            </a:pPr>
            <a:r>
              <a:rPr lang="en-US" sz="6157" spc="301">
                <a:solidFill>
                  <a:srgbClr val="216C53"/>
                </a:solidFill>
                <a:latin typeface="Montserrat Ultra-Bold"/>
              </a:rPr>
              <a:t>XÁC ĐỊNH THỰC THỂ VÀ THUỘC TÍNH TƯƠNG ỨNG</a:t>
            </a:r>
          </a:p>
        </p:txBody>
      </p:sp>
      <p:sp>
        <p:nvSpPr>
          <p:cNvPr name="TextBox 6" id="6"/>
          <p:cNvSpPr txBox="true"/>
          <p:nvPr/>
        </p:nvSpPr>
        <p:spPr>
          <a:xfrm rot="0">
            <a:off x="374798" y="4671061"/>
            <a:ext cx="16884502" cy="5006339"/>
          </a:xfrm>
          <a:prstGeom prst="rect">
            <a:avLst/>
          </a:prstGeom>
        </p:spPr>
        <p:txBody>
          <a:bodyPr anchor="t" rtlCol="false" tIns="0" lIns="0" bIns="0" rIns="0">
            <a:spAutoFit/>
          </a:bodyPr>
          <a:lstStyle/>
          <a:p>
            <a:pPr algn="l" marL="518168" indent="-259084" lvl="1">
              <a:lnSpc>
                <a:spcPts val="3360"/>
              </a:lnSpc>
              <a:buAutoNum type="arabicPeriod" startAt="1"/>
            </a:pPr>
            <a:r>
              <a:rPr lang="en-US" sz="2400" spc="117">
                <a:solidFill>
                  <a:srgbClr val="216C53"/>
                </a:solidFill>
                <a:latin typeface="Montserrat Bold"/>
              </a:rPr>
              <a:t> EMPLOYEE </a:t>
            </a:r>
            <a:r>
              <a:rPr lang="en-US" sz="2400" spc="117">
                <a:solidFill>
                  <a:srgbClr val="216C53"/>
                </a:solidFill>
                <a:latin typeface="Montserrat"/>
              </a:rPr>
              <a:t>(</a:t>
            </a:r>
            <a:r>
              <a:rPr lang="en-US" sz="2400" spc="117" u="sng">
                <a:solidFill>
                  <a:srgbClr val="216C53"/>
                </a:solidFill>
                <a:latin typeface="Montserrat Bold"/>
              </a:rPr>
              <a:t>EMP_ID</a:t>
            </a:r>
            <a:r>
              <a:rPr lang="en-US" sz="2400" spc="117">
                <a:solidFill>
                  <a:srgbClr val="216C53"/>
                </a:solidFill>
                <a:latin typeface="Montserrat"/>
              </a:rPr>
              <a:t>, EMP_NAME, GENDER, DOB, EMP_ADDRESS, EMP_PHONE, EMAIL, JOIN_DATE)</a:t>
            </a:r>
          </a:p>
          <a:p>
            <a:pPr algn="l" marL="518168" indent="-259084" lvl="1">
              <a:lnSpc>
                <a:spcPts val="3360"/>
              </a:lnSpc>
              <a:buAutoNum type="arabicPeriod" startAt="1"/>
            </a:pPr>
            <a:r>
              <a:rPr lang="en-US" sz="2400" spc="117">
                <a:solidFill>
                  <a:srgbClr val="216C53"/>
                </a:solidFill>
                <a:latin typeface="Montserrat"/>
              </a:rPr>
              <a:t> </a:t>
            </a:r>
            <a:r>
              <a:rPr lang="en-US" sz="2400" spc="117">
                <a:solidFill>
                  <a:srgbClr val="216C53"/>
                </a:solidFill>
                <a:latin typeface="Montserrat Bold"/>
              </a:rPr>
              <a:t>DEPARTMENT</a:t>
            </a:r>
            <a:r>
              <a:rPr lang="en-US" sz="2400" spc="117">
                <a:solidFill>
                  <a:srgbClr val="216C53"/>
                </a:solidFill>
                <a:latin typeface="Montserrat Bold"/>
              </a:rPr>
              <a:t> (</a:t>
            </a:r>
            <a:r>
              <a:rPr lang="en-US" sz="2400" spc="117" u="sng">
                <a:solidFill>
                  <a:srgbClr val="216C53"/>
                </a:solidFill>
                <a:latin typeface="Montserrat Bold"/>
              </a:rPr>
              <a:t>DEPT_ID</a:t>
            </a:r>
            <a:r>
              <a:rPr lang="en-US" sz="2400" spc="117">
                <a:solidFill>
                  <a:srgbClr val="216C53"/>
                </a:solidFill>
                <a:latin typeface="Montserrat"/>
              </a:rPr>
              <a:t>, DEPT_NAME, DEPT_ADDRESS, DEPT_PHONE)</a:t>
            </a:r>
          </a:p>
          <a:p>
            <a:pPr algn="l" marL="518168" indent="-259084" lvl="1">
              <a:lnSpc>
                <a:spcPts val="3360"/>
              </a:lnSpc>
              <a:buAutoNum type="arabicPeriod" startAt="1"/>
            </a:pPr>
            <a:r>
              <a:rPr lang="en-US" sz="2400" spc="117">
                <a:solidFill>
                  <a:srgbClr val="216C53"/>
                </a:solidFill>
                <a:latin typeface="Montserrat"/>
              </a:rPr>
              <a:t> </a:t>
            </a:r>
            <a:r>
              <a:rPr lang="en-US" sz="2400" spc="117">
                <a:solidFill>
                  <a:srgbClr val="216C53"/>
                </a:solidFill>
                <a:latin typeface="Montserrat Bold"/>
              </a:rPr>
              <a:t>TITLES (</a:t>
            </a:r>
            <a:r>
              <a:rPr lang="en-US" sz="2400" spc="117" u="sng">
                <a:solidFill>
                  <a:srgbClr val="216C53"/>
                </a:solidFill>
                <a:latin typeface="Montserrat Bold Italics"/>
              </a:rPr>
              <a:t>EMP_ID</a:t>
            </a:r>
            <a:r>
              <a:rPr lang="en-US" sz="2400" spc="117" u="sng">
                <a:solidFill>
                  <a:srgbClr val="216C53"/>
                </a:solidFill>
                <a:latin typeface="Montserrat Bold"/>
              </a:rPr>
              <a:t>, TITLE</a:t>
            </a:r>
            <a:r>
              <a:rPr lang="en-US" sz="2400" spc="117" u="sng">
                <a:solidFill>
                  <a:srgbClr val="216C53"/>
                </a:solidFill>
                <a:latin typeface="Montserrat"/>
              </a:rPr>
              <a:t>,</a:t>
            </a:r>
            <a:r>
              <a:rPr lang="en-US" sz="2400" spc="117">
                <a:solidFill>
                  <a:srgbClr val="216C53"/>
                </a:solidFill>
                <a:latin typeface="Montserrat"/>
              </a:rPr>
              <a:t> START_DATE,END_DATE)</a:t>
            </a:r>
          </a:p>
          <a:p>
            <a:pPr algn="l" marL="518168" indent="-259084" lvl="1">
              <a:lnSpc>
                <a:spcPts val="3360"/>
              </a:lnSpc>
              <a:buAutoNum type="arabicPeriod" startAt="1"/>
            </a:pPr>
            <a:r>
              <a:rPr lang="en-US" sz="2400" spc="117">
                <a:solidFill>
                  <a:srgbClr val="216C53"/>
                </a:solidFill>
                <a:latin typeface="Montserrat Bold"/>
              </a:rPr>
              <a:t> TRAINING (</a:t>
            </a:r>
            <a:r>
              <a:rPr lang="en-US" sz="2400" spc="117" u="sng">
                <a:solidFill>
                  <a:srgbClr val="216C53"/>
                </a:solidFill>
                <a:latin typeface="Montserrat Bold"/>
              </a:rPr>
              <a:t>COURSE_ID</a:t>
            </a:r>
            <a:r>
              <a:rPr lang="en-US" sz="2400" spc="117" u="sng">
                <a:solidFill>
                  <a:srgbClr val="216C53"/>
                </a:solidFill>
                <a:latin typeface="Montserrat"/>
              </a:rPr>
              <a:t>,</a:t>
            </a:r>
            <a:r>
              <a:rPr lang="en-US" sz="2400" spc="117">
                <a:solidFill>
                  <a:srgbClr val="216C53"/>
                </a:solidFill>
                <a:latin typeface="Montserrat"/>
              </a:rPr>
              <a:t> COURSE_NAME)</a:t>
            </a:r>
          </a:p>
          <a:p>
            <a:pPr algn="l" marL="518168" indent="-259084" lvl="1">
              <a:lnSpc>
                <a:spcPts val="3360"/>
              </a:lnSpc>
              <a:buAutoNum type="arabicPeriod" startAt="1"/>
            </a:pPr>
            <a:r>
              <a:rPr lang="en-US" sz="2400" spc="117">
                <a:solidFill>
                  <a:srgbClr val="216C53"/>
                </a:solidFill>
                <a:latin typeface="Montserrat"/>
              </a:rPr>
              <a:t> </a:t>
            </a:r>
            <a:r>
              <a:rPr lang="en-US" sz="2400" spc="117">
                <a:solidFill>
                  <a:srgbClr val="216C53"/>
                </a:solidFill>
                <a:latin typeface="Montserrat Bold"/>
              </a:rPr>
              <a:t>SALARY (</a:t>
            </a:r>
            <a:r>
              <a:rPr lang="en-US" sz="2400" spc="117" u="sng">
                <a:solidFill>
                  <a:srgbClr val="216C53"/>
                </a:solidFill>
                <a:latin typeface="Montserrat Bold Italics"/>
              </a:rPr>
              <a:t>EMP_ID</a:t>
            </a:r>
            <a:r>
              <a:rPr lang="en-US" sz="2400" spc="117">
                <a:solidFill>
                  <a:srgbClr val="216C53"/>
                </a:solidFill>
                <a:latin typeface="Montserrat Bold Italics"/>
              </a:rPr>
              <a:t>,</a:t>
            </a:r>
            <a:r>
              <a:rPr lang="en-US" sz="2400" spc="117" u="sng">
                <a:solidFill>
                  <a:srgbClr val="216C53"/>
                </a:solidFill>
                <a:latin typeface="Montserrat Bold Italics"/>
              </a:rPr>
              <a:t>START_DATE</a:t>
            </a:r>
            <a:r>
              <a:rPr lang="en-US" sz="2400" spc="117">
                <a:solidFill>
                  <a:srgbClr val="216C53"/>
                </a:solidFill>
                <a:latin typeface="Montserrat Bold"/>
              </a:rPr>
              <a:t>,</a:t>
            </a:r>
            <a:r>
              <a:rPr lang="en-US" sz="2400" spc="117" u="sng">
                <a:solidFill>
                  <a:srgbClr val="216C53"/>
                </a:solidFill>
                <a:latin typeface="Montserrat Bold"/>
              </a:rPr>
              <a:t>END_DATE</a:t>
            </a:r>
            <a:r>
              <a:rPr lang="en-US" sz="2400" spc="117">
                <a:solidFill>
                  <a:srgbClr val="216C53"/>
                </a:solidFill>
                <a:latin typeface="Montserrat Bold"/>
              </a:rPr>
              <a:t>,</a:t>
            </a:r>
            <a:r>
              <a:rPr lang="en-US" sz="2400" spc="117">
                <a:solidFill>
                  <a:srgbClr val="216C53"/>
                </a:solidFill>
                <a:latin typeface="Montserrat"/>
              </a:rPr>
              <a:t> BASIC_SALARY)</a:t>
            </a:r>
          </a:p>
          <a:p>
            <a:pPr algn="l" marL="518168" indent="-259084" lvl="1">
              <a:lnSpc>
                <a:spcPts val="3360"/>
              </a:lnSpc>
              <a:buAutoNum type="arabicPeriod" startAt="1"/>
            </a:pPr>
            <a:r>
              <a:rPr lang="en-US" sz="2400" spc="117">
                <a:solidFill>
                  <a:srgbClr val="216C53"/>
                </a:solidFill>
                <a:latin typeface="Montserrat Bold"/>
              </a:rPr>
              <a:t> CONTRACT (</a:t>
            </a:r>
            <a:r>
              <a:rPr lang="en-US" sz="2400" spc="117" u="sng">
                <a:solidFill>
                  <a:srgbClr val="216C53"/>
                </a:solidFill>
                <a:latin typeface="Montserrat Bold"/>
              </a:rPr>
              <a:t>CONTRACT_ID,</a:t>
            </a:r>
            <a:r>
              <a:rPr lang="en-US" sz="2400" spc="117">
                <a:solidFill>
                  <a:srgbClr val="216C53"/>
                </a:solidFill>
                <a:latin typeface="Montserrat Bold"/>
              </a:rPr>
              <a:t> </a:t>
            </a:r>
            <a:r>
              <a:rPr lang="en-US" sz="2400" spc="117">
                <a:solidFill>
                  <a:srgbClr val="216C53"/>
                </a:solidFill>
                <a:latin typeface="Montserrat"/>
              </a:rPr>
              <a:t>CONTRACT_NAME)</a:t>
            </a:r>
          </a:p>
          <a:p>
            <a:pPr algn="l" marL="518168" indent="-259084" lvl="1">
              <a:lnSpc>
                <a:spcPts val="3360"/>
              </a:lnSpc>
              <a:buAutoNum type="arabicPeriod" startAt="1"/>
            </a:pPr>
            <a:r>
              <a:rPr lang="en-US" sz="2400" spc="117">
                <a:solidFill>
                  <a:srgbClr val="216C53"/>
                </a:solidFill>
                <a:latin typeface="Montserrat Bold"/>
              </a:rPr>
              <a:t> JUDGEMENT (</a:t>
            </a:r>
            <a:r>
              <a:rPr lang="en-US" sz="2400" spc="117" u="sng">
                <a:solidFill>
                  <a:srgbClr val="216C53"/>
                </a:solidFill>
                <a:latin typeface="Montserrat Bold Italics"/>
              </a:rPr>
              <a:t>EMP_ID</a:t>
            </a:r>
            <a:r>
              <a:rPr lang="en-US" sz="2400" spc="117" u="sng">
                <a:solidFill>
                  <a:srgbClr val="216C53"/>
                </a:solidFill>
                <a:latin typeface="Montserrat Bold"/>
              </a:rPr>
              <a:t>,</a:t>
            </a:r>
            <a:r>
              <a:rPr lang="en-US" sz="2400" spc="117">
                <a:solidFill>
                  <a:srgbClr val="216C53"/>
                </a:solidFill>
                <a:latin typeface="Montserrat"/>
              </a:rPr>
              <a:t> </a:t>
            </a:r>
            <a:r>
              <a:rPr lang="en-US" sz="2400" spc="117" u="sng">
                <a:solidFill>
                  <a:srgbClr val="216C53"/>
                </a:solidFill>
                <a:latin typeface="Montserrat Bold"/>
              </a:rPr>
              <a:t>PERIOD</a:t>
            </a:r>
            <a:r>
              <a:rPr lang="en-US" sz="2400" spc="117">
                <a:solidFill>
                  <a:srgbClr val="216C53"/>
                </a:solidFill>
                <a:latin typeface="Montserrat"/>
              </a:rPr>
              <a:t>, PERFORMANCE, RECOMMENDATION)</a:t>
            </a:r>
          </a:p>
          <a:p>
            <a:pPr algn="l" marL="518168" indent="-259084" lvl="1">
              <a:lnSpc>
                <a:spcPts val="3360"/>
              </a:lnSpc>
              <a:buAutoNum type="arabicPeriod" startAt="1"/>
            </a:pPr>
            <a:r>
              <a:rPr lang="en-US" sz="2400" spc="117">
                <a:solidFill>
                  <a:srgbClr val="216C53"/>
                </a:solidFill>
                <a:latin typeface="Montserrat Bold"/>
              </a:rPr>
              <a:t> DAY_OFF </a:t>
            </a:r>
            <a:r>
              <a:rPr lang="en-US" sz="2400" spc="117">
                <a:solidFill>
                  <a:srgbClr val="216C53"/>
                </a:solidFill>
                <a:latin typeface="Montserrat Bold Italics"/>
              </a:rPr>
              <a:t>(</a:t>
            </a:r>
            <a:r>
              <a:rPr lang="en-US" sz="2400" spc="117" u="sng">
                <a:solidFill>
                  <a:srgbClr val="216C53"/>
                </a:solidFill>
                <a:latin typeface="Montserrat Bold Italics"/>
              </a:rPr>
              <a:t>EMP_ID</a:t>
            </a:r>
            <a:r>
              <a:rPr lang="en-US" sz="2400" spc="117" u="sng">
                <a:solidFill>
                  <a:srgbClr val="216C53"/>
                </a:solidFill>
                <a:latin typeface="Montserrat Bold"/>
              </a:rPr>
              <a:t>,</a:t>
            </a:r>
            <a:r>
              <a:rPr lang="en-US" sz="2400" spc="117">
                <a:solidFill>
                  <a:srgbClr val="216C53"/>
                </a:solidFill>
                <a:latin typeface="Montserrat"/>
              </a:rPr>
              <a:t> </a:t>
            </a:r>
            <a:r>
              <a:rPr lang="en-US" sz="2400" spc="117" u="sng">
                <a:solidFill>
                  <a:srgbClr val="216C53"/>
                </a:solidFill>
                <a:latin typeface="Montserrat Bold Italics"/>
              </a:rPr>
              <a:t>CATEGORY, START_DAYOFF_DATE</a:t>
            </a:r>
            <a:r>
              <a:rPr lang="en-US" sz="2400" spc="117">
                <a:solidFill>
                  <a:srgbClr val="216C53"/>
                </a:solidFill>
                <a:latin typeface="Montserrat Bold Italics"/>
              </a:rPr>
              <a:t> </a:t>
            </a:r>
            <a:r>
              <a:rPr lang="en-US" sz="2400" spc="117">
                <a:solidFill>
                  <a:srgbClr val="216C53"/>
                </a:solidFill>
                <a:latin typeface="Montserrat"/>
              </a:rPr>
              <a:t>, END_DAYOFF_DATE)</a:t>
            </a:r>
          </a:p>
          <a:p>
            <a:pPr algn="l" marL="518168" indent="-259084" lvl="1">
              <a:lnSpc>
                <a:spcPts val="3360"/>
              </a:lnSpc>
              <a:buAutoNum type="arabicPeriod" startAt="1"/>
            </a:pPr>
            <a:r>
              <a:rPr lang="en-US" sz="2400" spc="117">
                <a:solidFill>
                  <a:srgbClr val="216C53"/>
                </a:solidFill>
                <a:latin typeface="Montserrat Bold"/>
              </a:rPr>
              <a:t>EDUCATION </a:t>
            </a:r>
            <a:r>
              <a:rPr lang="en-US" sz="2400" spc="117">
                <a:solidFill>
                  <a:srgbClr val="216C53"/>
                </a:solidFill>
                <a:latin typeface="Montserrat"/>
              </a:rPr>
              <a:t>(</a:t>
            </a:r>
            <a:r>
              <a:rPr lang="en-US" sz="2400" spc="117" u="sng">
                <a:solidFill>
                  <a:srgbClr val="216C53"/>
                </a:solidFill>
                <a:latin typeface="Montserrat Bold"/>
              </a:rPr>
              <a:t>EMP_ID</a:t>
            </a:r>
            <a:r>
              <a:rPr lang="en-US" sz="2400" spc="117">
                <a:solidFill>
                  <a:srgbClr val="216C53"/>
                </a:solidFill>
                <a:latin typeface="Montserrat"/>
              </a:rPr>
              <a:t>, EDUCATION_LEVEL,INSTITUTION, MAJOR)</a:t>
            </a:r>
          </a:p>
          <a:p>
            <a:pPr algn="l">
              <a:lnSpc>
                <a:spcPts val="3360"/>
              </a:lnSpc>
            </a:pPr>
          </a:p>
          <a:p>
            <a:pPr algn="l">
              <a:lnSpc>
                <a:spcPts val="3360"/>
              </a:lnSpc>
              <a:spcBef>
                <a:spcPct val="0"/>
              </a:spcBef>
            </a:pPr>
          </a:p>
        </p:txBody>
      </p:sp>
      <p:sp>
        <p:nvSpPr>
          <p:cNvPr name="Freeform 7" id="7"/>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07791" y="2042124"/>
            <a:ext cx="12319674" cy="8051984"/>
          </a:xfrm>
          <a:custGeom>
            <a:avLst/>
            <a:gdLst/>
            <a:ahLst/>
            <a:cxnLst/>
            <a:rect r="r" b="b" t="t" l="l"/>
            <a:pathLst>
              <a:path h="8051984" w="12319674">
                <a:moveTo>
                  <a:pt x="0" y="0"/>
                </a:moveTo>
                <a:lnTo>
                  <a:pt x="12319673" y="0"/>
                </a:lnTo>
                <a:lnTo>
                  <a:pt x="12319673" y="8051984"/>
                </a:lnTo>
                <a:lnTo>
                  <a:pt x="0" y="8051984"/>
                </a:lnTo>
                <a:lnTo>
                  <a:pt x="0" y="0"/>
                </a:lnTo>
                <a:close/>
              </a:path>
            </a:pathLst>
          </a:custGeom>
          <a:blipFill>
            <a:blip r:embed="rId6"/>
            <a:stretch>
              <a:fillRect l="0" t="0" r="0" b="0"/>
            </a:stretch>
          </a:blipFill>
        </p:spPr>
      </p:sp>
      <p:sp>
        <p:nvSpPr>
          <p:cNvPr name="Freeform 8" id="8"/>
          <p:cNvSpPr/>
          <p:nvPr/>
        </p:nvSpPr>
        <p:spPr>
          <a:xfrm flipH="false" flipV="false" rot="0">
            <a:off x="12830504" y="2998281"/>
            <a:ext cx="4053998" cy="5746101"/>
          </a:xfrm>
          <a:custGeom>
            <a:avLst/>
            <a:gdLst/>
            <a:ahLst/>
            <a:cxnLst/>
            <a:rect r="r" b="b" t="t" l="l"/>
            <a:pathLst>
              <a:path h="5746101" w="4053998">
                <a:moveTo>
                  <a:pt x="0" y="0"/>
                </a:moveTo>
                <a:lnTo>
                  <a:pt x="4053998" y="0"/>
                </a:lnTo>
                <a:lnTo>
                  <a:pt x="4053998" y="5746101"/>
                </a:lnTo>
                <a:lnTo>
                  <a:pt x="0" y="5746101"/>
                </a:lnTo>
                <a:lnTo>
                  <a:pt x="0" y="0"/>
                </a:lnTo>
                <a:close/>
              </a:path>
            </a:pathLst>
          </a:custGeom>
          <a:blipFill>
            <a:blip r:embed="rId7"/>
            <a:stretch>
              <a:fillRect l="0" t="0" r="0" b="0"/>
            </a:stretch>
          </a:blipFill>
        </p:spPr>
      </p:sp>
      <p:sp>
        <p:nvSpPr>
          <p:cNvPr name="TextBox 9" id="9"/>
          <p:cNvSpPr txBox="true"/>
          <p:nvPr/>
        </p:nvSpPr>
        <p:spPr>
          <a:xfrm rot="0">
            <a:off x="1538727" y="184149"/>
            <a:ext cx="9477982"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Ultra-Bold"/>
              </a:rPr>
              <a:t>PROCEDURE, FUNCTION</a:t>
            </a:r>
          </a:p>
        </p:txBody>
      </p:sp>
      <p:sp>
        <p:nvSpPr>
          <p:cNvPr name="TextBox 10" id="10"/>
          <p:cNvSpPr txBox="true"/>
          <p:nvPr/>
        </p:nvSpPr>
        <p:spPr>
          <a:xfrm rot="0">
            <a:off x="6659903" y="1152993"/>
            <a:ext cx="9525" cy="778510"/>
          </a:xfrm>
          <a:prstGeom prst="rect">
            <a:avLst/>
          </a:prstGeom>
        </p:spPr>
        <p:txBody>
          <a:bodyPr anchor="t" rtlCol="false" tIns="0" lIns="0" bIns="0" rIns="0">
            <a:spAutoFit/>
          </a:bodyPr>
          <a:lstStyle/>
          <a:p>
            <a:pPr algn="ctr">
              <a:lnSpc>
                <a:spcPts val="6439"/>
              </a:lnSpc>
              <a:spcBef>
                <a:spcPct val="0"/>
              </a:spcBef>
            </a:pPr>
          </a:p>
        </p:txBody>
      </p:sp>
      <p:sp>
        <p:nvSpPr>
          <p:cNvPr name="TextBox 11" id="11"/>
          <p:cNvSpPr txBox="true"/>
          <p:nvPr/>
        </p:nvSpPr>
        <p:spPr>
          <a:xfrm rot="0">
            <a:off x="477468" y="1348189"/>
            <a:ext cx="16192206" cy="617735"/>
          </a:xfrm>
          <a:prstGeom prst="rect">
            <a:avLst/>
          </a:prstGeom>
        </p:spPr>
        <p:txBody>
          <a:bodyPr anchor="t" rtlCol="false" tIns="0" lIns="0" bIns="0" rIns="0">
            <a:spAutoFit/>
          </a:bodyPr>
          <a:lstStyle/>
          <a:p>
            <a:pPr algn="l">
              <a:lnSpc>
                <a:spcPts val="5242"/>
              </a:lnSpc>
            </a:pPr>
            <a:r>
              <a:rPr lang="en-US" sz="3297">
                <a:solidFill>
                  <a:srgbClr val="000000"/>
                </a:solidFill>
                <a:latin typeface="Montserrat Bold"/>
              </a:rPr>
              <a:t>Function: Tìm số ngày nghỉ còn lại với ngày nghỉ phép max mỗi năm là 10</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52527" y="2519534"/>
            <a:ext cx="12577977" cy="6738766"/>
          </a:xfrm>
          <a:custGeom>
            <a:avLst/>
            <a:gdLst/>
            <a:ahLst/>
            <a:cxnLst/>
            <a:rect r="r" b="b" t="t" l="l"/>
            <a:pathLst>
              <a:path h="6738766" w="12577977">
                <a:moveTo>
                  <a:pt x="0" y="0"/>
                </a:moveTo>
                <a:lnTo>
                  <a:pt x="12577977" y="0"/>
                </a:lnTo>
                <a:lnTo>
                  <a:pt x="12577977" y="6738766"/>
                </a:lnTo>
                <a:lnTo>
                  <a:pt x="0" y="6738766"/>
                </a:lnTo>
                <a:lnTo>
                  <a:pt x="0" y="0"/>
                </a:lnTo>
                <a:close/>
              </a:path>
            </a:pathLst>
          </a:custGeom>
          <a:blipFill>
            <a:blip r:embed="rId6"/>
            <a:stretch>
              <a:fillRect l="0" t="0" r="0" b="0"/>
            </a:stretch>
          </a:blipFill>
        </p:spPr>
      </p:sp>
      <p:sp>
        <p:nvSpPr>
          <p:cNvPr name="Freeform 8" id="8"/>
          <p:cNvSpPr/>
          <p:nvPr/>
        </p:nvSpPr>
        <p:spPr>
          <a:xfrm flipH="false" flipV="false" rot="0">
            <a:off x="11571832" y="3738275"/>
            <a:ext cx="5097842" cy="3547621"/>
          </a:xfrm>
          <a:custGeom>
            <a:avLst/>
            <a:gdLst/>
            <a:ahLst/>
            <a:cxnLst/>
            <a:rect r="r" b="b" t="t" l="l"/>
            <a:pathLst>
              <a:path h="3547621" w="5097842">
                <a:moveTo>
                  <a:pt x="0" y="0"/>
                </a:moveTo>
                <a:lnTo>
                  <a:pt x="5097842" y="0"/>
                </a:lnTo>
                <a:lnTo>
                  <a:pt x="5097842" y="3547621"/>
                </a:lnTo>
                <a:lnTo>
                  <a:pt x="0" y="3547621"/>
                </a:lnTo>
                <a:lnTo>
                  <a:pt x="0" y="0"/>
                </a:lnTo>
                <a:close/>
              </a:path>
            </a:pathLst>
          </a:custGeom>
          <a:blipFill>
            <a:blip r:embed="rId7"/>
            <a:stretch>
              <a:fillRect l="0" t="0" r="0" b="0"/>
            </a:stretch>
          </a:blipFill>
        </p:spPr>
      </p:sp>
      <p:grpSp>
        <p:nvGrpSpPr>
          <p:cNvPr name="Group 9" id="9"/>
          <p:cNvGrpSpPr/>
          <p:nvPr/>
        </p:nvGrpSpPr>
        <p:grpSpPr>
          <a:xfrm rot="0">
            <a:off x="10140377" y="4457463"/>
            <a:ext cx="1431455" cy="143145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16C53"/>
            </a:solidFill>
          </p:spPr>
        </p:sp>
        <p:sp>
          <p:nvSpPr>
            <p:cNvPr name="TextBox 11" id="11"/>
            <p:cNvSpPr txBox="true"/>
            <p:nvPr/>
          </p:nvSpPr>
          <p:spPr>
            <a:xfrm>
              <a:off x="0" y="136525"/>
              <a:ext cx="711200" cy="473075"/>
            </a:xfrm>
            <a:prstGeom prst="rect">
              <a:avLst/>
            </a:prstGeom>
          </p:spPr>
          <p:txBody>
            <a:bodyPr anchor="ctr" rtlCol="false" tIns="50800" lIns="50800" bIns="50800" rIns="50800"/>
            <a:lstStyle/>
            <a:p>
              <a:pPr algn="ctr">
                <a:lnSpc>
                  <a:spcPts val="3175"/>
                </a:lnSpc>
              </a:pPr>
            </a:p>
          </p:txBody>
        </p:sp>
      </p:grpSp>
      <p:sp>
        <p:nvSpPr>
          <p:cNvPr name="TextBox 12" id="12"/>
          <p:cNvSpPr txBox="true"/>
          <p:nvPr/>
        </p:nvSpPr>
        <p:spPr>
          <a:xfrm rot="0">
            <a:off x="1538727" y="184149"/>
            <a:ext cx="9477982"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Ultra-Bold"/>
              </a:rPr>
              <a:t>PROCEDURE, FUNCTION</a:t>
            </a:r>
          </a:p>
        </p:txBody>
      </p:sp>
      <p:sp>
        <p:nvSpPr>
          <p:cNvPr name="TextBox 13" id="13"/>
          <p:cNvSpPr txBox="true"/>
          <p:nvPr/>
        </p:nvSpPr>
        <p:spPr>
          <a:xfrm rot="0">
            <a:off x="6659903" y="1152993"/>
            <a:ext cx="9525" cy="778510"/>
          </a:xfrm>
          <a:prstGeom prst="rect">
            <a:avLst/>
          </a:prstGeom>
        </p:spPr>
        <p:txBody>
          <a:bodyPr anchor="t" rtlCol="false" tIns="0" lIns="0" bIns="0" rIns="0">
            <a:spAutoFit/>
          </a:bodyPr>
          <a:lstStyle/>
          <a:p>
            <a:pPr algn="ctr">
              <a:lnSpc>
                <a:spcPts val="6439"/>
              </a:lnSpc>
              <a:spcBef>
                <a:spcPct val="0"/>
              </a:spcBef>
            </a:pPr>
          </a:p>
        </p:txBody>
      </p:sp>
      <p:sp>
        <p:nvSpPr>
          <p:cNvPr name="TextBox 14" id="14"/>
          <p:cNvSpPr txBox="true"/>
          <p:nvPr/>
        </p:nvSpPr>
        <p:spPr>
          <a:xfrm rot="0">
            <a:off x="477468" y="1348189"/>
            <a:ext cx="16192206" cy="617735"/>
          </a:xfrm>
          <a:prstGeom prst="rect">
            <a:avLst/>
          </a:prstGeom>
        </p:spPr>
        <p:txBody>
          <a:bodyPr anchor="t" rtlCol="false" tIns="0" lIns="0" bIns="0" rIns="0">
            <a:spAutoFit/>
          </a:bodyPr>
          <a:lstStyle/>
          <a:p>
            <a:pPr algn="l">
              <a:lnSpc>
                <a:spcPts val="5242"/>
              </a:lnSpc>
            </a:pPr>
            <a:r>
              <a:rPr lang="en-US" sz="3297">
                <a:solidFill>
                  <a:srgbClr val="000000"/>
                </a:solidFill>
                <a:latin typeface="Montserrat Bold"/>
              </a:rPr>
              <a:t>Function: Tìm số nhân viên tham gia khóa học nào đó</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77468" y="4044960"/>
            <a:ext cx="14852772" cy="5930462"/>
          </a:xfrm>
          <a:custGeom>
            <a:avLst/>
            <a:gdLst/>
            <a:ahLst/>
            <a:cxnLst/>
            <a:rect r="r" b="b" t="t" l="l"/>
            <a:pathLst>
              <a:path h="5930462" w="14852772">
                <a:moveTo>
                  <a:pt x="0" y="0"/>
                </a:moveTo>
                <a:lnTo>
                  <a:pt x="14852772" y="0"/>
                </a:lnTo>
                <a:lnTo>
                  <a:pt x="14852772" y="5930462"/>
                </a:lnTo>
                <a:lnTo>
                  <a:pt x="0" y="5930462"/>
                </a:lnTo>
                <a:lnTo>
                  <a:pt x="0" y="0"/>
                </a:lnTo>
                <a:close/>
              </a:path>
            </a:pathLst>
          </a:custGeom>
          <a:blipFill>
            <a:blip r:embed="rId6"/>
            <a:stretch>
              <a:fillRect l="0" t="0" r="0" b="0"/>
            </a:stretch>
          </a:blipFill>
        </p:spPr>
      </p:sp>
      <p:sp>
        <p:nvSpPr>
          <p:cNvPr name="Freeform 8" id="8"/>
          <p:cNvSpPr/>
          <p:nvPr/>
        </p:nvSpPr>
        <p:spPr>
          <a:xfrm flipH="false" flipV="false" rot="0">
            <a:off x="13402477" y="7596859"/>
            <a:ext cx="2945766" cy="1988392"/>
          </a:xfrm>
          <a:custGeom>
            <a:avLst/>
            <a:gdLst/>
            <a:ahLst/>
            <a:cxnLst/>
            <a:rect r="r" b="b" t="t" l="l"/>
            <a:pathLst>
              <a:path h="1988392" w="2945766">
                <a:moveTo>
                  <a:pt x="0" y="0"/>
                </a:moveTo>
                <a:lnTo>
                  <a:pt x="2945766" y="0"/>
                </a:lnTo>
                <a:lnTo>
                  <a:pt x="2945766" y="1988392"/>
                </a:lnTo>
                <a:lnTo>
                  <a:pt x="0" y="1988392"/>
                </a:lnTo>
                <a:lnTo>
                  <a:pt x="0" y="0"/>
                </a:lnTo>
                <a:close/>
              </a:path>
            </a:pathLst>
          </a:custGeom>
          <a:blipFill>
            <a:blip r:embed="rId7"/>
            <a:stretch>
              <a:fillRect l="0" t="0" r="0" b="0"/>
            </a:stretch>
          </a:blipFill>
        </p:spPr>
      </p:sp>
      <p:sp>
        <p:nvSpPr>
          <p:cNvPr name="TextBox 9" id="9"/>
          <p:cNvSpPr txBox="true"/>
          <p:nvPr/>
        </p:nvSpPr>
        <p:spPr>
          <a:xfrm rot="0">
            <a:off x="1538727" y="184149"/>
            <a:ext cx="9477982"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Ultra-Bold"/>
              </a:rPr>
              <a:t>PROCEDURE, FUNCTION</a:t>
            </a:r>
          </a:p>
        </p:txBody>
      </p:sp>
      <p:sp>
        <p:nvSpPr>
          <p:cNvPr name="TextBox 10" id="10"/>
          <p:cNvSpPr txBox="true"/>
          <p:nvPr/>
        </p:nvSpPr>
        <p:spPr>
          <a:xfrm rot="0">
            <a:off x="6659903" y="1152993"/>
            <a:ext cx="9525" cy="778510"/>
          </a:xfrm>
          <a:prstGeom prst="rect">
            <a:avLst/>
          </a:prstGeom>
        </p:spPr>
        <p:txBody>
          <a:bodyPr anchor="t" rtlCol="false" tIns="0" lIns="0" bIns="0" rIns="0">
            <a:spAutoFit/>
          </a:bodyPr>
          <a:lstStyle/>
          <a:p>
            <a:pPr algn="ctr">
              <a:lnSpc>
                <a:spcPts val="6439"/>
              </a:lnSpc>
              <a:spcBef>
                <a:spcPct val="0"/>
              </a:spcBef>
            </a:pPr>
          </a:p>
        </p:txBody>
      </p:sp>
      <p:sp>
        <p:nvSpPr>
          <p:cNvPr name="TextBox 11" id="11"/>
          <p:cNvSpPr txBox="true"/>
          <p:nvPr/>
        </p:nvSpPr>
        <p:spPr>
          <a:xfrm rot="0">
            <a:off x="477468" y="1348189"/>
            <a:ext cx="16192206" cy="3246635"/>
          </a:xfrm>
          <a:prstGeom prst="rect">
            <a:avLst/>
          </a:prstGeom>
        </p:spPr>
        <p:txBody>
          <a:bodyPr anchor="t" rtlCol="false" tIns="0" lIns="0" bIns="0" rIns="0">
            <a:spAutoFit/>
          </a:bodyPr>
          <a:lstStyle/>
          <a:p>
            <a:pPr algn="l" marL="711887" indent="-355944" lvl="1">
              <a:lnSpc>
                <a:spcPts val="5242"/>
              </a:lnSpc>
              <a:buFont typeface="Arial"/>
              <a:buChar char="•"/>
            </a:pPr>
            <a:r>
              <a:rPr lang="en-US" sz="3297">
                <a:solidFill>
                  <a:srgbClr val="000000"/>
                </a:solidFill>
                <a:latin typeface="Montserrat Bold"/>
              </a:rPr>
              <a:t>Function thực hiện: Đưa ra mức thưởng theo Performance của nhân viên trong giai đoạn gần nhất. Nếu đạt ‘Xuất sắc’ thưởng 20% lương cơ bản hiện tại, đạt ‘Tốt’ thưởng 10% lương cơ bản hiện tại, đạt ‘Khá’ không thưởng</a:t>
            </a:r>
          </a:p>
          <a:p>
            <a:pPr algn="l">
              <a:lnSpc>
                <a:spcPts val="5242"/>
              </a:lnSpc>
            </a:pPr>
          </a:p>
        </p:txBody>
      </p:sp>
      <p:grpSp>
        <p:nvGrpSpPr>
          <p:cNvPr name="Group 12" id="12"/>
          <p:cNvGrpSpPr/>
          <p:nvPr/>
        </p:nvGrpSpPr>
        <p:grpSpPr>
          <a:xfrm rot="0">
            <a:off x="11016709" y="7596859"/>
            <a:ext cx="1431455" cy="143145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16C53"/>
            </a:solidFill>
          </p:spPr>
        </p:sp>
        <p:sp>
          <p:nvSpPr>
            <p:cNvPr name="TextBox 14" id="14"/>
            <p:cNvSpPr txBox="true"/>
            <p:nvPr/>
          </p:nvSpPr>
          <p:spPr>
            <a:xfrm>
              <a:off x="0" y="136525"/>
              <a:ext cx="711200" cy="473075"/>
            </a:xfrm>
            <a:prstGeom prst="rect">
              <a:avLst/>
            </a:prstGeom>
          </p:spPr>
          <p:txBody>
            <a:bodyPr anchor="ctr" rtlCol="false" tIns="50800" lIns="50800" bIns="50800" rIns="50800"/>
            <a:lstStyle/>
            <a:p>
              <a:pPr algn="ctr">
                <a:lnSpc>
                  <a:spcPts val="3175"/>
                </a:lnSpc>
              </a:pPr>
            </a:p>
          </p:txBody>
        </p:sp>
      </p:gr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2623149"/>
            <a:ext cx="9454956" cy="7344163"/>
          </a:xfrm>
          <a:custGeom>
            <a:avLst/>
            <a:gdLst/>
            <a:ahLst/>
            <a:cxnLst/>
            <a:rect r="r" b="b" t="t" l="l"/>
            <a:pathLst>
              <a:path h="7344163" w="9454956">
                <a:moveTo>
                  <a:pt x="0" y="0"/>
                </a:moveTo>
                <a:lnTo>
                  <a:pt x="9454956" y="0"/>
                </a:lnTo>
                <a:lnTo>
                  <a:pt x="9454956" y="7344163"/>
                </a:lnTo>
                <a:lnTo>
                  <a:pt x="0" y="7344163"/>
                </a:lnTo>
                <a:lnTo>
                  <a:pt x="0" y="0"/>
                </a:lnTo>
                <a:close/>
              </a:path>
            </a:pathLst>
          </a:custGeom>
          <a:blipFill>
            <a:blip r:embed="rId6"/>
            <a:stretch>
              <a:fillRect l="0" t="0" r="0" b="0"/>
            </a:stretch>
          </a:blipFill>
        </p:spPr>
      </p:sp>
      <p:sp>
        <p:nvSpPr>
          <p:cNvPr name="Freeform 8" id="8"/>
          <p:cNvSpPr/>
          <p:nvPr/>
        </p:nvSpPr>
        <p:spPr>
          <a:xfrm flipH="false" flipV="false" rot="0">
            <a:off x="11750927" y="3969124"/>
            <a:ext cx="4918747" cy="2326107"/>
          </a:xfrm>
          <a:custGeom>
            <a:avLst/>
            <a:gdLst/>
            <a:ahLst/>
            <a:cxnLst/>
            <a:rect r="r" b="b" t="t" l="l"/>
            <a:pathLst>
              <a:path h="2326107" w="4918747">
                <a:moveTo>
                  <a:pt x="0" y="0"/>
                </a:moveTo>
                <a:lnTo>
                  <a:pt x="4918747" y="0"/>
                </a:lnTo>
                <a:lnTo>
                  <a:pt x="4918747" y="2326106"/>
                </a:lnTo>
                <a:lnTo>
                  <a:pt x="0" y="2326106"/>
                </a:lnTo>
                <a:lnTo>
                  <a:pt x="0" y="0"/>
                </a:lnTo>
                <a:close/>
              </a:path>
            </a:pathLst>
          </a:custGeom>
          <a:blipFill>
            <a:blip r:embed="rId7"/>
            <a:stretch>
              <a:fillRect l="0" t="0" r="0" b="0"/>
            </a:stretch>
          </a:blipFill>
        </p:spPr>
      </p:sp>
      <p:sp>
        <p:nvSpPr>
          <p:cNvPr name="TextBox 9" id="9"/>
          <p:cNvSpPr txBox="true"/>
          <p:nvPr/>
        </p:nvSpPr>
        <p:spPr>
          <a:xfrm rot="0">
            <a:off x="1538727" y="184149"/>
            <a:ext cx="9477982"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Ultra-Bold"/>
              </a:rPr>
              <a:t>PROCEDURE, FUNCTION</a:t>
            </a:r>
          </a:p>
        </p:txBody>
      </p:sp>
      <p:sp>
        <p:nvSpPr>
          <p:cNvPr name="TextBox 10" id="10"/>
          <p:cNvSpPr txBox="true"/>
          <p:nvPr/>
        </p:nvSpPr>
        <p:spPr>
          <a:xfrm rot="0">
            <a:off x="6659903" y="1152993"/>
            <a:ext cx="9525" cy="778510"/>
          </a:xfrm>
          <a:prstGeom prst="rect">
            <a:avLst/>
          </a:prstGeom>
        </p:spPr>
        <p:txBody>
          <a:bodyPr anchor="t" rtlCol="false" tIns="0" lIns="0" bIns="0" rIns="0">
            <a:spAutoFit/>
          </a:bodyPr>
          <a:lstStyle/>
          <a:p>
            <a:pPr algn="ctr">
              <a:lnSpc>
                <a:spcPts val="6439"/>
              </a:lnSpc>
              <a:spcBef>
                <a:spcPct val="0"/>
              </a:spcBef>
            </a:pPr>
          </a:p>
        </p:txBody>
      </p:sp>
      <p:sp>
        <p:nvSpPr>
          <p:cNvPr name="TextBox 11" id="11"/>
          <p:cNvSpPr txBox="true"/>
          <p:nvPr/>
        </p:nvSpPr>
        <p:spPr>
          <a:xfrm rot="0">
            <a:off x="477468" y="1348189"/>
            <a:ext cx="16192206" cy="1274960"/>
          </a:xfrm>
          <a:prstGeom prst="rect">
            <a:avLst/>
          </a:prstGeom>
        </p:spPr>
        <p:txBody>
          <a:bodyPr anchor="t" rtlCol="false" tIns="0" lIns="0" bIns="0" rIns="0">
            <a:spAutoFit/>
          </a:bodyPr>
          <a:lstStyle/>
          <a:p>
            <a:pPr algn="l" marL="711887" indent="-355944" lvl="1">
              <a:lnSpc>
                <a:spcPts val="5242"/>
              </a:lnSpc>
              <a:buFont typeface="Arial"/>
              <a:buChar char="•"/>
            </a:pPr>
            <a:r>
              <a:rPr lang="en-US" sz="3297">
                <a:solidFill>
                  <a:srgbClr val="000000"/>
                </a:solidFill>
                <a:latin typeface="Montserrat Bold"/>
              </a:rPr>
              <a:t>Function: Đưa ra tuổi của một nhân viên cụ thể</a:t>
            </a:r>
          </a:p>
          <a:p>
            <a:pPr algn="l">
              <a:lnSpc>
                <a:spcPts val="5242"/>
              </a:lnSpc>
            </a:pPr>
          </a:p>
        </p:txBody>
      </p:sp>
      <p:grpSp>
        <p:nvGrpSpPr>
          <p:cNvPr name="Group 12" id="12"/>
          <p:cNvGrpSpPr/>
          <p:nvPr/>
        </p:nvGrpSpPr>
        <p:grpSpPr>
          <a:xfrm rot="0">
            <a:off x="10100397" y="4416450"/>
            <a:ext cx="1431455" cy="143145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16C53"/>
            </a:solidFill>
          </p:spPr>
        </p:sp>
        <p:sp>
          <p:nvSpPr>
            <p:cNvPr name="TextBox 14" id="14"/>
            <p:cNvSpPr txBox="true"/>
            <p:nvPr/>
          </p:nvSpPr>
          <p:spPr>
            <a:xfrm>
              <a:off x="0" y="136525"/>
              <a:ext cx="711200" cy="473075"/>
            </a:xfrm>
            <a:prstGeom prst="rect">
              <a:avLst/>
            </a:prstGeom>
          </p:spPr>
          <p:txBody>
            <a:bodyPr anchor="ctr" rtlCol="false" tIns="50800" lIns="50800" bIns="50800" rIns="50800"/>
            <a:lstStyle/>
            <a:p>
              <a:pPr algn="ctr">
                <a:lnSpc>
                  <a:spcPts val="3175"/>
                </a:lnSpc>
              </a:pPr>
            </a:p>
          </p:txBody>
        </p:sp>
      </p:gr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488995" y="2709296"/>
            <a:ext cx="5905791" cy="4141405"/>
          </a:xfrm>
          <a:custGeom>
            <a:avLst/>
            <a:gdLst/>
            <a:ahLst/>
            <a:cxnLst/>
            <a:rect r="r" b="b" t="t" l="l"/>
            <a:pathLst>
              <a:path h="4141405" w="5905791">
                <a:moveTo>
                  <a:pt x="0" y="0"/>
                </a:moveTo>
                <a:lnTo>
                  <a:pt x="5905791" y="0"/>
                </a:lnTo>
                <a:lnTo>
                  <a:pt x="5905791" y="4141405"/>
                </a:lnTo>
                <a:lnTo>
                  <a:pt x="0" y="4141405"/>
                </a:lnTo>
                <a:lnTo>
                  <a:pt x="0" y="0"/>
                </a:lnTo>
                <a:close/>
              </a:path>
            </a:pathLst>
          </a:custGeom>
          <a:blipFill>
            <a:blip r:embed="rId6"/>
            <a:stretch>
              <a:fillRect l="0" t="0" r="0" b="0"/>
            </a:stretch>
          </a:blipFill>
        </p:spPr>
      </p:sp>
      <p:sp>
        <p:nvSpPr>
          <p:cNvPr name="Freeform 8" id="8"/>
          <p:cNvSpPr/>
          <p:nvPr/>
        </p:nvSpPr>
        <p:spPr>
          <a:xfrm flipH="false" flipV="false" rot="0">
            <a:off x="3798173" y="7628494"/>
            <a:ext cx="10124089" cy="1956757"/>
          </a:xfrm>
          <a:custGeom>
            <a:avLst/>
            <a:gdLst/>
            <a:ahLst/>
            <a:cxnLst/>
            <a:rect r="r" b="b" t="t" l="l"/>
            <a:pathLst>
              <a:path h="1956757" w="10124089">
                <a:moveTo>
                  <a:pt x="0" y="0"/>
                </a:moveTo>
                <a:lnTo>
                  <a:pt x="10124089" y="0"/>
                </a:lnTo>
                <a:lnTo>
                  <a:pt x="10124089" y="1956757"/>
                </a:lnTo>
                <a:lnTo>
                  <a:pt x="0" y="1956757"/>
                </a:lnTo>
                <a:lnTo>
                  <a:pt x="0" y="0"/>
                </a:lnTo>
                <a:close/>
              </a:path>
            </a:pathLst>
          </a:custGeom>
          <a:blipFill>
            <a:blip r:embed="rId7"/>
            <a:stretch>
              <a:fillRect l="0" t="0" r="0" b="0"/>
            </a:stretch>
          </a:blipFill>
        </p:spPr>
      </p:sp>
      <p:sp>
        <p:nvSpPr>
          <p:cNvPr name="TextBox 9" id="9"/>
          <p:cNvSpPr txBox="true"/>
          <p:nvPr/>
        </p:nvSpPr>
        <p:spPr>
          <a:xfrm rot="0">
            <a:off x="1538727" y="184149"/>
            <a:ext cx="9477982"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Ultra-Bold"/>
              </a:rPr>
              <a:t>FULL TEXT SEARCH</a:t>
            </a:r>
          </a:p>
        </p:txBody>
      </p:sp>
      <p:sp>
        <p:nvSpPr>
          <p:cNvPr name="TextBox 10" id="10"/>
          <p:cNvSpPr txBox="true"/>
          <p:nvPr/>
        </p:nvSpPr>
        <p:spPr>
          <a:xfrm rot="0">
            <a:off x="6659903" y="1152993"/>
            <a:ext cx="9525" cy="778510"/>
          </a:xfrm>
          <a:prstGeom prst="rect">
            <a:avLst/>
          </a:prstGeom>
        </p:spPr>
        <p:txBody>
          <a:bodyPr anchor="t" rtlCol="false" tIns="0" lIns="0" bIns="0" rIns="0">
            <a:spAutoFit/>
          </a:bodyPr>
          <a:lstStyle/>
          <a:p>
            <a:pPr algn="ctr">
              <a:lnSpc>
                <a:spcPts val="6439"/>
              </a:lnSpc>
              <a:spcBef>
                <a:spcPct val="0"/>
              </a:spcBef>
            </a:pPr>
          </a:p>
        </p:txBody>
      </p:sp>
      <p:sp>
        <p:nvSpPr>
          <p:cNvPr name="TextBox 11" id="11"/>
          <p:cNvSpPr txBox="true"/>
          <p:nvPr/>
        </p:nvSpPr>
        <p:spPr>
          <a:xfrm rot="0">
            <a:off x="619359" y="1560723"/>
            <a:ext cx="16192206" cy="617735"/>
          </a:xfrm>
          <a:prstGeom prst="rect">
            <a:avLst/>
          </a:prstGeom>
        </p:spPr>
        <p:txBody>
          <a:bodyPr anchor="t" rtlCol="false" tIns="0" lIns="0" bIns="0" rIns="0">
            <a:spAutoFit/>
          </a:bodyPr>
          <a:lstStyle/>
          <a:p>
            <a:pPr algn="l">
              <a:lnSpc>
                <a:spcPts val="5242"/>
              </a:lnSpc>
            </a:pPr>
            <a:r>
              <a:rPr lang="en-US" sz="3297">
                <a:solidFill>
                  <a:srgbClr val="000000"/>
                </a:solidFill>
                <a:latin typeface="Montserrat Bold"/>
              </a:rPr>
              <a:t>Search ‘Marketing’ tìm trong bảng học vấn của nhân viên</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35577" y="4303574"/>
            <a:ext cx="4062382" cy="2755492"/>
          </a:xfrm>
          <a:custGeom>
            <a:avLst/>
            <a:gdLst/>
            <a:ahLst/>
            <a:cxnLst/>
            <a:rect r="r" b="b" t="t" l="l"/>
            <a:pathLst>
              <a:path h="2755492" w="4062382">
                <a:moveTo>
                  <a:pt x="0" y="0"/>
                </a:moveTo>
                <a:lnTo>
                  <a:pt x="4062382" y="0"/>
                </a:lnTo>
                <a:lnTo>
                  <a:pt x="4062382" y="2755492"/>
                </a:lnTo>
                <a:lnTo>
                  <a:pt x="0" y="2755492"/>
                </a:lnTo>
                <a:lnTo>
                  <a:pt x="0" y="0"/>
                </a:lnTo>
                <a:close/>
              </a:path>
            </a:pathLst>
          </a:custGeom>
          <a:blipFill>
            <a:blip r:embed="rId6"/>
            <a:stretch>
              <a:fillRect l="0" t="0" r="0" b="0"/>
            </a:stretch>
          </a:blipFill>
        </p:spPr>
      </p:sp>
      <p:sp>
        <p:nvSpPr>
          <p:cNvPr name="Freeform 8" id="8"/>
          <p:cNvSpPr/>
          <p:nvPr/>
        </p:nvSpPr>
        <p:spPr>
          <a:xfrm flipH="false" flipV="false" rot="0">
            <a:off x="4407478" y="3192228"/>
            <a:ext cx="12477024" cy="5691274"/>
          </a:xfrm>
          <a:custGeom>
            <a:avLst/>
            <a:gdLst/>
            <a:ahLst/>
            <a:cxnLst/>
            <a:rect r="r" b="b" t="t" l="l"/>
            <a:pathLst>
              <a:path h="5691274" w="12477024">
                <a:moveTo>
                  <a:pt x="0" y="0"/>
                </a:moveTo>
                <a:lnTo>
                  <a:pt x="12477024" y="0"/>
                </a:lnTo>
                <a:lnTo>
                  <a:pt x="12477024" y="5691274"/>
                </a:lnTo>
                <a:lnTo>
                  <a:pt x="0" y="5691274"/>
                </a:lnTo>
                <a:lnTo>
                  <a:pt x="0" y="0"/>
                </a:lnTo>
                <a:close/>
              </a:path>
            </a:pathLst>
          </a:custGeom>
          <a:blipFill>
            <a:blip r:embed="rId7"/>
            <a:stretch>
              <a:fillRect l="0" t="0" r="0" b="0"/>
            </a:stretch>
          </a:blipFill>
        </p:spPr>
      </p:sp>
      <p:sp>
        <p:nvSpPr>
          <p:cNvPr name="TextBox 9" id="9"/>
          <p:cNvSpPr txBox="true"/>
          <p:nvPr/>
        </p:nvSpPr>
        <p:spPr>
          <a:xfrm rot="0">
            <a:off x="1538727" y="184149"/>
            <a:ext cx="9477982" cy="844551"/>
          </a:xfrm>
          <a:prstGeom prst="rect">
            <a:avLst/>
          </a:prstGeom>
        </p:spPr>
        <p:txBody>
          <a:bodyPr anchor="t" rtlCol="false" tIns="0" lIns="0" bIns="0" rIns="0">
            <a:spAutoFit/>
          </a:bodyPr>
          <a:lstStyle/>
          <a:p>
            <a:pPr algn="l">
              <a:lnSpc>
                <a:spcPts val="6999"/>
              </a:lnSpc>
              <a:spcBef>
                <a:spcPct val="0"/>
              </a:spcBef>
            </a:pPr>
            <a:r>
              <a:rPr lang="en-US" sz="4999" spc="244">
                <a:solidFill>
                  <a:srgbClr val="216C53"/>
                </a:solidFill>
                <a:latin typeface="Montserrat Ultra-Bold"/>
              </a:rPr>
              <a:t>FULL TEXT SEARCH</a:t>
            </a:r>
          </a:p>
        </p:txBody>
      </p:sp>
      <p:sp>
        <p:nvSpPr>
          <p:cNvPr name="TextBox 10" id="10"/>
          <p:cNvSpPr txBox="true"/>
          <p:nvPr/>
        </p:nvSpPr>
        <p:spPr>
          <a:xfrm rot="0">
            <a:off x="6659903" y="1152993"/>
            <a:ext cx="9525" cy="778510"/>
          </a:xfrm>
          <a:prstGeom prst="rect">
            <a:avLst/>
          </a:prstGeom>
        </p:spPr>
        <p:txBody>
          <a:bodyPr anchor="t" rtlCol="false" tIns="0" lIns="0" bIns="0" rIns="0">
            <a:spAutoFit/>
          </a:bodyPr>
          <a:lstStyle/>
          <a:p>
            <a:pPr algn="ctr">
              <a:lnSpc>
                <a:spcPts val="6439"/>
              </a:lnSpc>
              <a:spcBef>
                <a:spcPct val="0"/>
              </a:spcBef>
            </a:pPr>
          </a:p>
        </p:txBody>
      </p:sp>
      <p:sp>
        <p:nvSpPr>
          <p:cNvPr name="TextBox 11" id="11"/>
          <p:cNvSpPr txBox="true"/>
          <p:nvPr/>
        </p:nvSpPr>
        <p:spPr>
          <a:xfrm rot="0">
            <a:off x="619359" y="1560723"/>
            <a:ext cx="16192206" cy="617735"/>
          </a:xfrm>
          <a:prstGeom prst="rect">
            <a:avLst/>
          </a:prstGeom>
        </p:spPr>
        <p:txBody>
          <a:bodyPr anchor="t" rtlCol="false" tIns="0" lIns="0" bIns="0" rIns="0">
            <a:spAutoFit/>
          </a:bodyPr>
          <a:lstStyle/>
          <a:p>
            <a:pPr algn="l">
              <a:lnSpc>
                <a:spcPts val="5242"/>
              </a:lnSpc>
            </a:pPr>
            <a:r>
              <a:rPr lang="en-US" sz="3297">
                <a:solidFill>
                  <a:srgbClr val="000000"/>
                </a:solidFill>
                <a:latin typeface="Montserrat Bold"/>
              </a:rPr>
              <a:t>Search ‘Hà Nội’ trong cột thông tin về địa chỉ của nhân viên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45051" y="1238718"/>
            <a:ext cx="15433117" cy="8750059"/>
          </a:xfrm>
          <a:custGeom>
            <a:avLst/>
            <a:gdLst/>
            <a:ahLst/>
            <a:cxnLst/>
            <a:rect r="r" b="b" t="t" l="l"/>
            <a:pathLst>
              <a:path h="8750059" w="15433117">
                <a:moveTo>
                  <a:pt x="0" y="0"/>
                </a:moveTo>
                <a:lnTo>
                  <a:pt x="15433117" y="0"/>
                </a:lnTo>
                <a:lnTo>
                  <a:pt x="15433117" y="8750058"/>
                </a:lnTo>
                <a:lnTo>
                  <a:pt x="0" y="8750058"/>
                </a:lnTo>
                <a:lnTo>
                  <a:pt x="0" y="0"/>
                </a:lnTo>
                <a:close/>
              </a:path>
            </a:pathLst>
          </a:custGeom>
          <a:blipFill>
            <a:blip r:embed="rId4"/>
            <a:stretch>
              <a:fillRect l="0" t="0" r="0" b="0"/>
            </a:stretch>
          </a:blipFill>
        </p:spPr>
      </p:sp>
      <p:sp>
        <p:nvSpPr>
          <p:cNvPr name="TextBox 5" id="5"/>
          <p:cNvSpPr txBox="true"/>
          <p:nvPr/>
        </p:nvSpPr>
        <p:spPr>
          <a:xfrm rot="0">
            <a:off x="1238718" y="148924"/>
            <a:ext cx="16347533" cy="845620"/>
          </a:xfrm>
          <a:prstGeom prst="rect">
            <a:avLst/>
          </a:prstGeom>
        </p:spPr>
        <p:txBody>
          <a:bodyPr anchor="t" rtlCol="false" tIns="0" lIns="0" bIns="0" rIns="0">
            <a:spAutoFit/>
          </a:bodyPr>
          <a:lstStyle/>
          <a:p>
            <a:pPr algn="ctr">
              <a:lnSpc>
                <a:spcPts val="6941"/>
              </a:lnSpc>
              <a:spcBef>
                <a:spcPct val="0"/>
              </a:spcBef>
            </a:pPr>
            <a:r>
              <a:rPr lang="en-US" sz="4957" spc="242">
                <a:solidFill>
                  <a:srgbClr val="216C53"/>
                </a:solidFill>
                <a:latin typeface="Montserrat Ultra-Bold"/>
              </a:rPr>
              <a:t>MÔ HÌNH ERD TRONG QUẢN LÝ NHÂN SỰ</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false" flipV="false" rot="0">
            <a:off x="251263" y="224166"/>
            <a:ext cx="8892737" cy="10062834"/>
          </a:xfrm>
          <a:custGeom>
            <a:avLst/>
            <a:gdLst/>
            <a:ahLst/>
            <a:cxnLst/>
            <a:rect r="r" b="b" t="t" l="l"/>
            <a:pathLst>
              <a:path h="10062834" w="8892737">
                <a:moveTo>
                  <a:pt x="0" y="0"/>
                </a:moveTo>
                <a:lnTo>
                  <a:pt x="8892737" y="0"/>
                </a:lnTo>
                <a:lnTo>
                  <a:pt x="8892737" y="10062834"/>
                </a:lnTo>
                <a:lnTo>
                  <a:pt x="0" y="10062834"/>
                </a:lnTo>
                <a:lnTo>
                  <a:pt x="0" y="0"/>
                </a:lnTo>
                <a:close/>
              </a:path>
            </a:pathLst>
          </a:custGeom>
          <a:blipFill>
            <a:blip r:embed="rId2"/>
            <a:stretch>
              <a:fillRect l="0" t="0" r="0" b="0"/>
            </a:stretch>
          </a:blipFill>
        </p:spPr>
      </p:sp>
      <p:sp>
        <p:nvSpPr>
          <p:cNvPr name="TextBox 3" id="3"/>
          <p:cNvSpPr txBox="true"/>
          <p:nvPr/>
        </p:nvSpPr>
        <p:spPr>
          <a:xfrm rot="0">
            <a:off x="10905564" y="4422240"/>
            <a:ext cx="6759642" cy="1366319"/>
          </a:xfrm>
          <a:prstGeom prst="rect">
            <a:avLst/>
          </a:prstGeom>
        </p:spPr>
        <p:txBody>
          <a:bodyPr anchor="t" rtlCol="false" tIns="0" lIns="0" bIns="0" rIns="0">
            <a:spAutoFit/>
          </a:bodyPr>
          <a:lstStyle/>
          <a:p>
            <a:pPr algn="ctr">
              <a:lnSpc>
                <a:spcPts val="5541"/>
              </a:lnSpc>
            </a:pPr>
            <a:r>
              <a:rPr lang="en-US" sz="3957" spc="193">
                <a:solidFill>
                  <a:srgbClr val="216C53"/>
                </a:solidFill>
                <a:latin typeface="Montserrat Ultra-Bold"/>
              </a:rPr>
              <a:t>MÔ HÌNH </a:t>
            </a:r>
          </a:p>
          <a:p>
            <a:pPr algn="ctr">
              <a:lnSpc>
                <a:spcPts val="5541"/>
              </a:lnSpc>
              <a:spcBef>
                <a:spcPct val="0"/>
              </a:spcBef>
            </a:pPr>
            <a:r>
              <a:rPr lang="en-US" sz="3957" spc="193">
                <a:solidFill>
                  <a:srgbClr val="216C53"/>
                </a:solidFill>
                <a:latin typeface="Montserrat Ultra-Bold"/>
              </a:rPr>
              <a:t>QUAN HỆ DỮ LIỆU</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216C53"/>
            </a:solidFill>
          </p:spPr>
        </p:sp>
        <p:sp>
          <p:nvSpPr>
            <p:cNvPr name="TextBox 4" id="4"/>
            <p:cNvSpPr txBox="true"/>
            <p:nvPr/>
          </p:nvSpPr>
          <p:spPr>
            <a:xfrm>
              <a:off x="0" y="-66675"/>
              <a:ext cx="2408296"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false" flipV="false" rot="0">
            <a:off x="9963681" y="3485328"/>
            <a:ext cx="661615" cy="661615"/>
          </a:xfrm>
          <a:custGeom>
            <a:avLst/>
            <a:gdLst/>
            <a:ahLst/>
            <a:cxnLst/>
            <a:rect r="r" b="b" t="t" l="l"/>
            <a:pathLst>
              <a:path h="661615" w="661615">
                <a:moveTo>
                  <a:pt x="0" y="0"/>
                </a:moveTo>
                <a:lnTo>
                  <a:pt x="661615" y="0"/>
                </a:lnTo>
                <a:lnTo>
                  <a:pt x="661615" y="661615"/>
                </a:lnTo>
                <a:lnTo>
                  <a:pt x="0" y="661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3982801"/>
            <a:ext cx="7458353" cy="2416175"/>
          </a:xfrm>
          <a:prstGeom prst="rect">
            <a:avLst/>
          </a:prstGeom>
        </p:spPr>
        <p:txBody>
          <a:bodyPr anchor="t" rtlCol="false" tIns="0" lIns="0" bIns="0" rIns="0">
            <a:spAutoFit/>
          </a:bodyPr>
          <a:lstStyle/>
          <a:p>
            <a:pPr algn="l">
              <a:lnSpc>
                <a:spcPts val="6324"/>
              </a:lnSpc>
            </a:pPr>
            <a:r>
              <a:rPr lang="en-US" sz="5499" spc="269">
                <a:solidFill>
                  <a:srgbClr val="FFFEF2"/>
                </a:solidFill>
                <a:latin typeface="Montserrat Ultra-Bold"/>
              </a:rPr>
              <a:t>3. THÔNG TIN CÁC BẢNG VÀ NHẬP DỮ LIỆU</a:t>
            </a:r>
          </a:p>
        </p:txBody>
      </p:sp>
      <p:sp>
        <p:nvSpPr>
          <p:cNvPr name="TextBox 7" id="7"/>
          <p:cNvSpPr txBox="true"/>
          <p:nvPr/>
        </p:nvSpPr>
        <p:spPr>
          <a:xfrm rot="0">
            <a:off x="11272008" y="3243026"/>
            <a:ext cx="5291863" cy="1374775"/>
          </a:xfrm>
          <a:prstGeom prst="rect">
            <a:avLst/>
          </a:prstGeom>
        </p:spPr>
        <p:txBody>
          <a:bodyPr anchor="t" rtlCol="false" tIns="0" lIns="0" bIns="0" rIns="0">
            <a:spAutoFit/>
          </a:bodyPr>
          <a:lstStyle/>
          <a:p>
            <a:pPr algn="l">
              <a:lnSpc>
                <a:spcPts val="5599"/>
              </a:lnSpc>
              <a:spcBef>
                <a:spcPct val="0"/>
              </a:spcBef>
            </a:pPr>
            <a:r>
              <a:rPr lang="en-US" sz="3999" spc="195">
                <a:solidFill>
                  <a:srgbClr val="216C53"/>
                </a:solidFill>
                <a:latin typeface="Montserrat Ultra-Bold"/>
              </a:rPr>
              <a:t>THÔNG TIN CÁC BẢNG</a:t>
            </a:r>
          </a:p>
        </p:txBody>
      </p:sp>
      <p:sp>
        <p:nvSpPr>
          <p:cNvPr name="Freeform 8" id="8"/>
          <p:cNvSpPr/>
          <p:nvPr/>
        </p:nvSpPr>
        <p:spPr>
          <a:xfrm flipH="false" flipV="false" rot="0">
            <a:off x="9963681" y="6369794"/>
            <a:ext cx="661615" cy="661615"/>
          </a:xfrm>
          <a:custGeom>
            <a:avLst/>
            <a:gdLst/>
            <a:ahLst/>
            <a:cxnLst/>
            <a:rect r="r" b="b" t="t" l="l"/>
            <a:pathLst>
              <a:path h="661615" w="661615">
                <a:moveTo>
                  <a:pt x="0" y="0"/>
                </a:moveTo>
                <a:lnTo>
                  <a:pt x="661615" y="0"/>
                </a:lnTo>
                <a:lnTo>
                  <a:pt x="661615" y="661615"/>
                </a:lnTo>
                <a:lnTo>
                  <a:pt x="0" y="661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1444976" y="6332301"/>
            <a:ext cx="5439525" cy="669925"/>
          </a:xfrm>
          <a:prstGeom prst="rect">
            <a:avLst/>
          </a:prstGeom>
        </p:spPr>
        <p:txBody>
          <a:bodyPr anchor="t" rtlCol="false" tIns="0" lIns="0" bIns="0" rIns="0">
            <a:spAutoFit/>
          </a:bodyPr>
          <a:lstStyle/>
          <a:p>
            <a:pPr algn="l">
              <a:lnSpc>
                <a:spcPts val="5599"/>
              </a:lnSpc>
              <a:spcBef>
                <a:spcPct val="0"/>
              </a:spcBef>
            </a:pPr>
            <a:r>
              <a:rPr lang="en-US" sz="3999" spc="195">
                <a:solidFill>
                  <a:srgbClr val="216C53"/>
                </a:solidFill>
                <a:latin typeface="Montserrat Bold"/>
              </a:rPr>
              <a:t>RÀNG BUỘC</a:t>
            </a:r>
          </a:p>
        </p:txBody>
      </p:sp>
      <p:sp>
        <p:nvSpPr>
          <p:cNvPr name="Freeform 10" id="10"/>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6884502"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7" id="7"/>
          <p:cNvGraphicFramePr>
            <a:graphicFrameLocks noGrp="true"/>
          </p:cNvGraphicFramePr>
          <p:nvPr/>
        </p:nvGraphicFramePr>
        <p:xfrm>
          <a:off x="1439381" y="1238718"/>
          <a:ext cx="14640648" cy="8582330"/>
        </p:xfrm>
        <a:graphic>
          <a:graphicData uri="http://schemas.openxmlformats.org/drawingml/2006/table">
            <a:tbl>
              <a:tblPr/>
              <a:tblGrid>
                <a:gridCol w="2633785"/>
                <a:gridCol w="2168960"/>
                <a:gridCol w="2401372"/>
                <a:gridCol w="2401372"/>
                <a:gridCol w="2401372"/>
                <a:gridCol w="2633785"/>
              </a:tblGrid>
              <a:tr h="1052835">
                <a:tc>
                  <a:txBody>
                    <a:bodyPr anchor="t" rtlCol="false"/>
                    <a:lstStyle/>
                    <a:p>
                      <a:pPr algn="ctr">
                        <a:lnSpc>
                          <a:spcPts val="2796"/>
                        </a:lnSpc>
                        <a:defRPr/>
                      </a:pPr>
                      <a:r>
                        <a:rPr lang="en-US" sz="1997">
                          <a:solidFill>
                            <a:srgbClr val="000000"/>
                          </a:solidFill>
                          <a:latin typeface="Montserrat Bold"/>
                        </a:rPr>
                        <a:t>FIELD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TYPE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KEY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DEFAULT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Bold"/>
                        </a:rPr>
                        <a:t>EXTRA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45117">
                <a:tc>
                  <a:txBody>
                    <a:bodyPr anchor="t" rtlCol="false"/>
                    <a:lstStyle/>
                    <a:p>
                      <a:pPr algn="ctr">
                        <a:lnSpc>
                          <a:spcPts val="2796"/>
                        </a:lnSpc>
                        <a:defRPr/>
                      </a:pPr>
                      <a:r>
                        <a:rPr lang="en-US" sz="1997">
                          <a:solidFill>
                            <a:srgbClr val="000000"/>
                          </a:solidFill>
                          <a:latin typeface="Montserrat"/>
                        </a:rPr>
                        <a:t>EMP_ID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int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PRI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auto_increment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45117">
                <a:tc>
                  <a:txBody>
                    <a:bodyPr anchor="t" rtlCol="false"/>
                    <a:lstStyle/>
                    <a:p>
                      <a:pPr algn="ctr">
                        <a:lnSpc>
                          <a:spcPts val="2796"/>
                        </a:lnSpc>
                        <a:defRPr/>
                      </a:pPr>
                      <a:r>
                        <a:rPr lang="en-US" sz="1997">
                          <a:solidFill>
                            <a:srgbClr val="000000"/>
                          </a:solidFill>
                          <a:latin typeface="Montserrat"/>
                        </a:rPr>
                        <a:t>EMP_NAME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varchar(30)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9990">
                <a:tc>
                  <a:txBody>
                    <a:bodyPr anchor="t" rtlCol="false"/>
                    <a:lstStyle/>
                    <a:p>
                      <a:pPr algn="ctr">
                        <a:lnSpc>
                          <a:spcPts val="2796"/>
                        </a:lnSpc>
                        <a:defRPr/>
                      </a:pPr>
                      <a:r>
                        <a:rPr lang="en-US" sz="1997">
                          <a:solidFill>
                            <a:srgbClr val="000000"/>
                          </a:solidFill>
                          <a:latin typeface="Montserrat"/>
                        </a:rPr>
                        <a:t>GENDER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varchar(3)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YES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check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30244">
                <a:tc>
                  <a:txBody>
                    <a:bodyPr anchor="t" rtlCol="false"/>
                    <a:lstStyle/>
                    <a:p>
                      <a:pPr algn="ctr">
                        <a:lnSpc>
                          <a:spcPts val="2796"/>
                        </a:lnSpc>
                        <a:defRPr/>
                      </a:pPr>
                      <a:r>
                        <a:rPr lang="en-US" sz="1997">
                          <a:solidFill>
                            <a:srgbClr val="000000"/>
                          </a:solidFill>
                          <a:latin typeface="Montserrat"/>
                        </a:rPr>
                        <a:t>DOB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datetime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YES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89329">
                <a:tc>
                  <a:txBody>
                    <a:bodyPr anchor="t" rtlCol="false"/>
                    <a:lstStyle/>
                    <a:p>
                      <a:pPr algn="ctr">
                        <a:lnSpc>
                          <a:spcPts val="2796"/>
                        </a:lnSpc>
                        <a:defRPr/>
                      </a:pPr>
                      <a:r>
                        <a:rPr lang="en-US" sz="1997">
                          <a:solidFill>
                            <a:srgbClr val="000000"/>
                          </a:solidFill>
                          <a:latin typeface="Montserrat"/>
                        </a:rPr>
                        <a:t>DOB_ADDRESS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varchar(100)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YES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5855">
                <a:tc>
                  <a:txBody>
                    <a:bodyPr anchor="t" rtlCol="false"/>
                    <a:lstStyle/>
                    <a:p>
                      <a:pPr algn="ctr">
                        <a:lnSpc>
                          <a:spcPts val="2796"/>
                        </a:lnSpc>
                        <a:defRPr/>
                      </a:pPr>
                      <a:r>
                        <a:rPr lang="en-US" sz="1997">
                          <a:solidFill>
                            <a:srgbClr val="000000"/>
                          </a:solidFill>
                          <a:latin typeface="Montserrat"/>
                        </a:rPr>
                        <a:t>EMP_PHONE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varchar(12)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YES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81251">
                <a:tc>
                  <a:txBody>
                    <a:bodyPr anchor="t" rtlCol="false"/>
                    <a:lstStyle/>
                    <a:p>
                      <a:pPr algn="ctr">
                        <a:lnSpc>
                          <a:spcPts val="2796"/>
                        </a:lnSpc>
                        <a:defRPr/>
                      </a:pPr>
                      <a:r>
                        <a:rPr lang="en-US" sz="1997">
                          <a:solidFill>
                            <a:srgbClr val="000000"/>
                          </a:solidFill>
                          <a:latin typeface="Montserrat"/>
                        </a:rPr>
                        <a:t>EMAIL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varchar(30)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YES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22592">
                <a:tc>
                  <a:txBody>
                    <a:bodyPr anchor="t" rtlCol="false"/>
                    <a:lstStyle/>
                    <a:p>
                      <a:pPr algn="ctr">
                        <a:lnSpc>
                          <a:spcPts val="2796"/>
                        </a:lnSpc>
                        <a:defRPr/>
                      </a:pPr>
                      <a:r>
                        <a:rPr lang="en-US" sz="1997">
                          <a:solidFill>
                            <a:srgbClr val="000000"/>
                          </a:solidFill>
                          <a:latin typeface="Montserrat"/>
                        </a:rPr>
                        <a:t>JOIN_DATE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datetime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YES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r>
                        <a:rPr lang="en-US" sz="1997">
                          <a:solidFill>
                            <a:srgbClr val="000000"/>
                          </a:solidFill>
                          <a:latin typeface="Montserrat"/>
                        </a:rPr>
                        <a:t>NULL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6"/>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8" id="8"/>
          <p:cNvSpPr txBox="true"/>
          <p:nvPr/>
        </p:nvSpPr>
        <p:spPr>
          <a:xfrm rot="0">
            <a:off x="1439381" y="191770"/>
            <a:ext cx="6369930" cy="778510"/>
          </a:xfrm>
          <a:prstGeom prst="rect">
            <a:avLst/>
          </a:prstGeom>
        </p:spPr>
        <p:txBody>
          <a:bodyPr anchor="t" rtlCol="false" tIns="0" lIns="0" bIns="0" rIns="0">
            <a:spAutoFit/>
          </a:bodyPr>
          <a:lstStyle/>
          <a:p>
            <a:pPr algn="l">
              <a:lnSpc>
                <a:spcPts val="6439"/>
              </a:lnSpc>
              <a:spcBef>
                <a:spcPct val="0"/>
              </a:spcBef>
            </a:pPr>
            <a:r>
              <a:rPr lang="en-US" sz="4599" spc="225">
                <a:solidFill>
                  <a:srgbClr val="216C53"/>
                </a:solidFill>
                <a:latin typeface="Montserrat Ultra-Bold"/>
              </a:rPr>
              <a:t>EMPLOYEE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DAGDRWqamDk</dc:identifier>
  <dcterms:modified xsi:type="dcterms:W3CDTF">2011-08-01T06:04:30Z</dcterms:modified>
  <cp:revision>1</cp:revision>
  <dc:title>Database  Slide Presentation</dc:title>
</cp:coreProperties>
</file>